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Layouts/slideLayout6.xml" ContentType="application/vnd.openxmlformats-officedocument.presentationml.slideLayout+xml"/>
  <Override PartName="/ppt/slides/slide25.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Default Extension="fntdata" ContentType="application/x-fontdata"/>
  <Override PartName="/ppt/slideLayouts/slideLayout13.xml" ContentType="application/vnd.openxmlformats-officedocument.presentationml.slideLayout+xml"/>
  <Override PartName="/ppt/notesSlides/notesSlide16.xml" ContentType="application/vnd.openxmlformats-officedocument.presentationml.notesSlide+xml"/>
  <Override PartName="/ppt/notesSlides/notesSlide25.xml" ContentType="application/vnd.openxmlformats-officedocument.presentationml.notes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23.xml" ContentType="application/vnd.openxmlformats-officedocument.presentationml.notesSlide+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21.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Layouts/slideLayout3.xml" ContentType="application/vnd.openxmlformats-officedocument.presentationml.slideLayout+xml"/>
  <Override PartName="/ppt/slideLayouts/slideLayout16.xml" ContentType="application/vnd.openxmlformats-officedocument.presentationml.slideLayout+xml"/>
  <Default Extension="jpeg" ContentType="image/jpeg"/>
  <Override PartName="/ppt/notesSlides/notesSlide17.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notesSlides/notesSlide15.xml" ContentType="application/vnd.openxmlformats-officedocument.presentationml.notesSlide+xml"/>
  <Override PartName="/ppt/notesSlides/notesSlide24.xml" ContentType="application/vnd.openxmlformats-officedocument.presentationml.notesSlide+xml"/>
  <Override PartName="/ppt/notesSlides/notesSlide26.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slides/slide49.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metadata" ContentType="application/binary"/>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Layouts/slideLayout15.xml" ContentType="application/vnd.openxmlformats-officedocument.presentationml.slideLayout+xml"/>
  <Override PartName="/ppt/notesSlides/notesSlide18.xml" ContentType="application/vnd.openxmlformats-officedocument.presentationml.notesSlide+xml"/>
  <Default Extension="rels" ContentType="application/vnd.openxmlformats-package.relationship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4083" r:id="rId1"/>
  </p:sldMasterIdLst>
  <p:notesMasterIdLst>
    <p:notesMasterId r:id="rId54"/>
  </p:notesMasterIdLst>
  <p:sldIdLst>
    <p:sldId id="256" r:id="rId2"/>
    <p:sldId id="311" r:id="rId3"/>
    <p:sldId id="257" r:id="rId4"/>
    <p:sldId id="258" r:id="rId5"/>
    <p:sldId id="259" r:id="rId6"/>
    <p:sldId id="260" r:id="rId7"/>
    <p:sldId id="261" r:id="rId8"/>
    <p:sldId id="262" r:id="rId9"/>
    <p:sldId id="263" r:id="rId10"/>
    <p:sldId id="264" r:id="rId11"/>
    <p:sldId id="265" r:id="rId12"/>
    <p:sldId id="266" r:id="rId13"/>
    <p:sldId id="267" r:id="rId14"/>
    <p:sldId id="268" r:id="rId15"/>
    <p:sldId id="286" r:id="rId16"/>
    <p:sldId id="287" r:id="rId17"/>
    <p:sldId id="288" r:id="rId18"/>
    <p:sldId id="289" r:id="rId19"/>
    <p:sldId id="291" r:id="rId20"/>
    <p:sldId id="290" r:id="rId21"/>
    <p:sldId id="309" r:id="rId22"/>
    <p:sldId id="310" r:id="rId23"/>
    <p:sldId id="269" r:id="rId24"/>
    <p:sldId id="270" r:id="rId25"/>
    <p:sldId id="271" r:id="rId26"/>
    <p:sldId id="272" r:id="rId27"/>
    <p:sldId id="273" r:id="rId28"/>
    <p:sldId id="274" r:id="rId29"/>
    <p:sldId id="276" r:id="rId30"/>
    <p:sldId id="279" r:id="rId31"/>
    <p:sldId id="281" r:id="rId32"/>
    <p:sldId id="282" r:id="rId33"/>
    <p:sldId id="283" r:id="rId34"/>
    <p:sldId id="284" r:id="rId35"/>
    <p:sldId id="285" r:id="rId36"/>
    <p:sldId id="292" r:id="rId37"/>
    <p:sldId id="294" r:id="rId38"/>
    <p:sldId id="295" r:id="rId39"/>
    <p:sldId id="293" r:id="rId40"/>
    <p:sldId id="297" r:id="rId41"/>
    <p:sldId id="298" r:id="rId42"/>
    <p:sldId id="299" r:id="rId43"/>
    <p:sldId id="300" r:id="rId44"/>
    <p:sldId id="303" r:id="rId45"/>
    <p:sldId id="302" r:id="rId46"/>
    <p:sldId id="301" r:id="rId47"/>
    <p:sldId id="296" r:id="rId48"/>
    <p:sldId id="304" r:id="rId49"/>
    <p:sldId id="305" r:id="rId50"/>
    <p:sldId id="306" r:id="rId51"/>
    <p:sldId id="307" r:id="rId52"/>
    <p:sldId id="308" r:id="rId53"/>
  </p:sldIdLst>
  <p:sldSz cx="12192000" cy="6858000"/>
  <p:notesSz cx="6858000" cy="9144000"/>
  <p:embeddedFontLst>
    <p:embeddedFont>
      <p:font typeface="Bodoni MT Black" pitchFamily="18" charset="0"/>
      <p:bold r:id="rId55"/>
      <p:boldItalic r:id="rId56"/>
    </p:embeddedFont>
    <p:embeddedFont>
      <p:font typeface="Trebuchet MS" pitchFamily="34" charset="0"/>
      <p:regular r:id="rId57"/>
      <p:bold r:id="rId58"/>
      <p:italic r:id="rId59"/>
      <p:boldItalic r:id="rId60"/>
    </p:embeddedFont>
    <p:embeddedFont>
      <p:font typeface="Calibri" pitchFamily="34" charset="0"/>
      <p:regular r:id="rId61"/>
      <p:bold r:id="rId62"/>
      <p:italic r:id="rId63"/>
      <p:boldItalic r:id="rId64"/>
    </p:embeddedFont>
    <p:embeddedFont>
      <p:font typeface="Wingdings 3" pitchFamily="18" charset="2"/>
      <p:regular r:id="rId65"/>
    </p:embeddedFont>
    <p:embeddedFont>
      <p:font typeface="Roboto" charset="0"/>
      <p:regular r:id="rId66"/>
      <p:bold r:id="rId67"/>
      <p:italic r:id="rId68"/>
      <p:boldItalic r:id="rId69"/>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000000"/>
          </p15:clr>
        </p15:guide>
        <p15:guide id="2" pos="3840">
          <p15:clr>
            <a:srgbClr val="000000"/>
          </p15:clr>
        </p15:guide>
      </p15:sldGuideLst>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71" roundtripDataSignature="AMtx7mi8W2r/r10gvmzJ6vV/PGn4WbvO0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horzBarState="maximized">
    <p:restoredLeft sz="13584" autoAdjust="0"/>
    <p:restoredTop sz="94660"/>
  </p:normalViewPr>
  <p:slideViewPr>
    <p:cSldViewPr snapToGrid="0">
      <p:cViewPr varScale="1">
        <p:scale>
          <a:sx n="88" d="100"/>
          <a:sy n="88" d="100"/>
        </p:scale>
        <p:origin x="-533" y="-77"/>
      </p:cViewPr>
      <p:guideLst>
        <p:guide orient="horz" pos="2160"/>
        <p:guide pos="384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font" Target="fonts/font1.fntdata"/><Relationship Id="rId63" Type="http://schemas.openxmlformats.org/officeDocument/2006/relationships/font" Target="fonts/font9.fntdata"/><Relationship Id="rId68" Type="http://schemas.openxmlformats.org/officeDocument/2006/relationships/font" Target="fonts/font14.fntdata"/><Relationship Id="rId7" Type="http://schemas.openxmlformats.org/officeDocument/2006/relationships/slide" Target="slides/slide6.xml"/><Relationship Id="rId71" Type="http://customschemas.google.com/relationships/presentationmetadata" Target="meta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font" Target="fonts/font4.fntdata"/><Relationship Id="rId66" Type="http://schemas.openxmlformats.org/officeDocument/2006/relationships/font" Target="fonts/font12.fntdata"/><Relationship Id="rId7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3.fntdata"/><Relationship Id="rId61"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6.fntdata"/><Relationship Id="rId65" Type="http://schemas.openxmlformats.org/officeDocument/2006/relationships/font" Target="fonts/font11.fntdata"/><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2.fntdata"/><Relationship Id="rId64" Type="http://schemas.openxmlformats.org/officeDocument/2006/relationships/font" Target="fonts/font10.fntdata"/><Relationship Id="rId69" Type="http://schemas.openxmlformats.org/officeDocument/2006/relationships/font" Target="fonts/font15.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5.fntdata"/><Relationship Id="rId67" Type="http://schemas.openxmlformats.org/officeDocument/2006/relationships/font" Target="fonts/font13.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62" Type="http://schemas.openxmlformats.org/officeDocument/2006/relationships/font" Target="fonts/font8.fntdata"/><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8" name="Google Shape;138;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4" name="Google Shape;144;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0" name="Google Shape;150;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6" name="Google Shape;156;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p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2" name="Google Shape;162;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8" name="Google Shape;168;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4" name="Google Shape;174;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0" name="Google Shape;180;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6" name="Google Shape;186;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2" name="Google Shape;192;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8" name="Google Shape;8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25c243965be_2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25c243965be_2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25c243965be_2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25c243965be_2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25c243965be_2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g25c243965be_2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25c243965be_2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25c243965be_2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25c243965be_2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25c243965be_2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25c243965be_2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25c243965be_2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25c243965be_2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25c243965be_2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5" name="Google Shape;95;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1" name="Google Shape;101;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7" name="Google Shape;107;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3" name="Google Shape;113;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9" name="Google Shape;119;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5" name="Google Shape;125;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2" name="Google Shape;132;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a:t>
            </a:fld>
            <a:endParaRPr lang="en-US"/>
          </a:p>
        </p:txBody>
      </p:sp>
    </p:spTree>
    <p:extLst>
      <p:ext uri="{BB962C8B-B14F-4D97-AF65-F5344CB8AC3E}">
        <p14:creationId xmlns:p14="http://schemas.microsoft.com/office/powerpoint/2010/main" xmlns="" val="35753404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a:t>
            </a:fld>
            <a:endParaRPr lang="en-US"/>
          </a:p>
        </p:txBody>
      </p:sp>
    </p:spTree>
    <p:extLst>
      <p:ext uri="{BB962C8B-B14F-4D97-AF65-F5344CB8AC3E}">
        <p14:creationId xmlns:p14="http://schemas.microsoft.com/office/powerpoint/2010/main" xmlns="" val="4099698912"/>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xmlns="" val="1887072729"/>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a:t>
            </a:fld>
            <a:endParaRPr lang="en-US"/>
          </a:p>
        </p:txBody>
      </p:sp>
    </p:spTree>
    <p:extLst>
      <p:ext uri="{BB962C8B-B14F-4D97-AF65-F5344CB8AC3E}">
        <p14:creationId xmlns:p14="http://schemas.microsoft.com/office/powerpoint/2010/main" xmlns="" val="2013765862"/>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xmlns="" val="3125467339"/>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a:t>
            </a:fld>
            <a:endParaRPr lang="en-US"/>
          </a:p>
        </p:txBody>
      </p:sp>
    </p:spTree>
    <p:extLst>
      <p:ext uri="{BB962C8B-B14F-4D97-AF65-F5344CB8AC3E}">
        <p14:creationId xmlns:p14="http://schemas.microsoft.com/office/powerpoint/2010/main" xmlns="" val="850643620"/>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a:t>
            </a:fld>
            <a:endParaRPr lang="en-US"/>
          </a:p>
        </p:txBody>
      </p:sp>
    </p:spTree>
    <p:extLst>
      <p:ext uri="{BB962C8B-B14F-4D97-AF65-F5344CB8AC3E}">
        <p14:creationId xmlns:p14="http://schemas.microsoft.com/office/powerpoint/2010/main" xmlns="" val="358902596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a:t>
            </a:fld>
            <a:endParaRPr lang="en-US"/>
          </a:p>
        </p:txBody>
      </p:sp>
    </p:spTree>
    <p:extLst>
      <p:ext uri="{BB962C8B-B14F-4D97-AF65-F5344CB8AC3E}">
        <p14:creationId xmlns:p14="http://schemas.microsoft.com/office/powerpoint/2010/main" xmlns="" val="37779331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a:t>
            </a:fld>
            <a:endParaRPr lang="en-US"/>
          </a:p>
        </p:txBody>
      </p:sp>
    </p:spTree>
    <p:extLst>
      <p:ext uri="{BB962C8B-B14F-4D97-AF65-F5344CB8AC3E}">
        <p14:creationId xmlns:p14="http://schemas.microsoft.com/office/powerpoint/2010/main" xmlns="" val="16266966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a:t>
            </a:fld>
            <a:endParaRPr lang="en-US"/>
          </a:p>
        </p:txBody>
      </p:sp>
    </p:spTree>
    <p:extLst>
      <p:ext uri="{BB962C8B-B14F-4D97-AF65-F5344CB8AC3E}">
        <p14:creationId xmlns:p14="http://schemas.microsoft.com/office/powerpoint/2010/main" xmlns="" val="21345169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a:t>
            </a:fld>
            <a:endParaRPr lang="en-US"/>
          </a:p>
        </p:txBody>
      </p:sp>
    </p:spTree>
    <p:extLst>
      <p:ext uri="{BB962C8B-B14F-4D97-AF65-F5344CB8AC3E}">
        <p14:creationId xmlns:p14="http://schemas.microsoft.com/office/powerpoint/2010/main" xmlns="" val="1388841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a:t>
            </a:fld>
            <a:endParaRPr lang="en-US"/>
          </a:p>
        </p:txBody>
      </p:sp>
    </p:spTree>
    <p:extLst>
      <p:ext uri="{BB962C8B-B14F-4D97-AF65-F5344CB8AC3E}">
        <p14:creationId xmlns:p14="http://schemas.microsoft.com/office/powerpoint/2010/main" xmlns="" val="20604612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a:t>
            </a:fld>
            <a:endParaRPr lang="en-US"/>
          </a:p>
        </p:txBody>
      </p:sp>
    </p:spTree>
    <p:extLst>
      <p:ext uri="{BB962C8B-B14F-4D97-AF65-F5344CB8AC3E}">
        <p14:creationId xmlns:p14="http://schemas.microsoft.com/office/powerpoint/2010/main" xmlns="" val="42625229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a:t>
            </a:fld>
            <a:endParaRPr lang="en-US"/>
          </a:p>
        </p:txBody>
      </p:sp>
    </p:spTree>
    <p:extLst>
      <p:ext uri="{BB962C8B-B14F-4D97-AF65-F5344CB8AC3E}">
        <p14:creationId xmlns:p14="http://schemas.microsoft.com/office/powerpoint/2010/main" xmlns="" val="23669916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a:t>
            </a:fld>
            <a:endParaRPr lang="en-US"/>
          </a:p>
        </p:txBody>
      </p:sp>
    </p:spTree>
    <p:extLst>
      <p:ext uri="{BB962C8B-B14F-4D97-AF65-F5344CB8AC3E}">
        <p14:creationId xmlns:p14="http://schemas.microsoft.com/office/powerpoint/2010/main" xmlns="" val="9166560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a:t>
            </a:fld>
            <a:endParaRPr lang="en-US"/>
          </a:p>
        </p:txBody>
      </p:sp>
    </p:spTree>
    <p:extLst>
      <p:ext uri="{BB962C8B-B14F-4D97-AF65-F5344CB8AC3E}">
        <p14:creationId xmlns:p14="http://schemas.microsoft.com/office/powerpoint/2010/main" xmlns="" val="1999451214"/>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IN"/>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a:t>
            </a:fld>
            <a:endParaRPr lang="en-US"/>
          </a:p>
        </p:txBody>
      </p:sp>
    </p:spTree>
    <p:extLst>
      <p:ext uri="{BB962C8B-B14F-4D97-AF65-F5344CB8AC3E}">
        <p14:creationId xmlns:p14="http://schemas.microsoft.com/office/powerpoint/2010/main" xmlns="" val="567443769"/>
      </p:ext>
    </p:extLst>
  </p:cSld>
  <p:clrMap bg1="lt1" tx1="dk1" bg2="lt2" tx2="dk2" accent1="accent1" accent2="accent2" accent3="accent3" accent4="accent4" accent5="accent5" accent6="accent6" hlink="hlink" folHlink="folHlink"/>
  <p:sldLayoutIdLst>
    <p:sldLayoutId id="2147484084" r:id="rId1"/>
    <p:sldLayoutId id="2147484085" r:id="rId2"/>
    <p:sldLayoutId id="2147484086" r:id="rId3"/>
    <p:sldLayoutId id="2147484087" r:id="rId4"/>
    <p:sldLayoutId id="2147484088" r:id="rId5"/>
    <p:sldLayoutId id="2147484089" r:id="rId6"/>
    <p:sldLayoutId id="2147484090" r:id="rId7"/>
    <p:sldLayoutId id="2147484091" r:id="rId8"/>
    <p:sldLayoutId id="2147484092" r:id="rId9"/>
    <p:sldLayoutId id="2147484093" r:id="rId10"/>
    <p:sldLayoutId id="2147484094" r:id="rId11"/>
    <p:sldLayoutId id="2147484095" r:id="rId12"/>
    <p:sldLayoutId id="2147484096" r:id="rId13"/>
    <p:sldLayoutId id="2147484097" r:id="rId14"/>
    <p:sldLayoutId id="2147484098" r:id="rId15"/>
    <p:sldLayoutId id="2147484099" r:id="rId16"/>
  </p:sldLayoutIdLst>
  <p:hf sldNum="0" hdr="0" ftr="0" dt="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hyperlink" Target="http://www.balajitelefilms.com/bollywood-web-series"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statusbrew.com/insights/social-media-holiday-calendar/"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2.xml"/><Relationship Id="rId4" Type="http://schemas.openxmlformats.org/officeDocument/2006/relationships/image" Target="../media/image17.jpe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2.xml"/><Relationship Id="rId4" Type="http://schemas.openxmlformats.org/officeDocument/2006/relationships/image" Target="../media/image20.jpe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2.xml"/><Relationship Id="rId4" Type="http://schemas.openxmlformats.org/officeDocument/2006/relationships/image" Target="../media/image23.jpeg"/></Relationships>
</file>

<file path=ppt/slides/_rels/slide4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slideLayout" Target="../slideLayouts/slideLayout2.xml"/><Relationship Id="rId1" Type="http://schemas.openxmlformats.org/officeDocument/2006/relationships/video" Target="file:///C:\Users\maken\Downloads\VID-20230804-WA0023.mp4"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5" name="Google Shape;85;p1"/>
          <p:cNvSpPr txBox="1">
            <a:spLocks noGrp="1"/>
          </p:cNvSpPr>
          <p:nvPr>
            <p:ph type="ctrTitle"/>
          </p:nvPr>
        </p:nvSpPr>
        <p:spPr>
          <a:xfrm>
            <a:off x="1519311" y="1367005"/>
            <a:ext cx="8060787" cy="1200288"/>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chemeClr val="dk1"/>
              </a:buClr>
              <a:buSzPts val="3600"/>
              <a:buFont typeface="Arial"/>
              <a:buNone/>
            </a:pPr>
            <a:r>
              <a:rPr lang="en-US" sz="3600" b="0" i="0" u="none" strike="noStrike" cap="none" dirty="0">
                <a:solidFill>
                  <a:srgbClr val="00B0F0"/>
                </a:solidFill>
                <a:effectLst>
                  <a:outerShdw blurRad="38100" dist="38100" dir="2700000" algn="tl">
                    <a:srgbClr val="000000">
                      <a:alpha val="43137"/>
                    </a:srgbClr>
                  </a:outerShdw>
                </a:effectLst>
                <a:latin typeface="Bodoni MT Black" panose="02070A03080606020203" pitchFamily="18" charset="0"/>
                <a:ea typeface="Arial"/>
                <a:cs typeface="Arial"/>
                <a:sym typeface="Arial"/>
              </a:rPr>
              <a:t>Comprehensive Digital Marketing</a:t>
            </a:r>
            <a:br>
              <a:rPr lang="en-US" sz="3600" b="0" i="0" u="none" strike="noStrike" cap="none" dirty="0">
                <a:solidFill>
                  <a:srgbClr val="00B0F0"/>
                </a:solidFill>
                <a:effectLst>
                  <a:outerShdw blurRad="38100" dist="38100" dir="2700000" algn="tl">
                    <a:srgbClr val="000000">
                      <a:alpha val="43137"/>
                    </a:srgbClr>
                  </a:outerShdw>
                </a:effectLst>
                <a:latin typeface="Bodoni MT Black" panose="02070A03080606020203" pitchFamily="18" charset="0"/>
                <a:ea typeface="Arial"/>
                <a:cs typeface="Arial"/>
                <a:sym typeface="Arial"/>
              </a:rPr>
            </a:br>
            <a:r>
              <a:rPr lang="en-US" sz="3600" b="0" i="0" u="none" strike="noStrike" cap="none" dirty="0">
                <a:solidFill>
                  <a:srgbClr val="00B0F0"/>
                </a:solidFill>
                <a:effectLst>
                  <a:outerShdw blurRad="38100" dist="38100" dir="2700000" algn="tl">
                    <a:srgbClr val="000000">
                      <a:alpha val="43137"/>
                    </a:srgbClr>
                  </a:outerShdw>
                </a:effectLst>
                <a:latin typeface="Bodoni MT Black" panose="02070A03080606020203" pitchFamily="18" charset="0"/>
                <a:ea typeface="Arial"/>
                <a:cs typeface="Arial"/>
                <a:sym typeface="Arial"/>
              </a:rPr>
              <a:t>                   Project Work</a:t>
            </a:r>
            <a:endParaRPr lang="en-US" dirty="0">
              <a:solidFill>
                <a:srgbClr val="00B0F0"/>
              </a:solidFill>
              <a:effectLst>
                <a:outerShdw blurRad="38100" dist="38100" dir="2700000" algn="tl">
                  <a:srgbClr val="000000">
                    <a:alpha val="43137"/>
                  </a:srgbClr>
                </a:outerShdw>
              </a:effectLst>
              <a:latin typeface="Bodoni MT Black" panose="02070A03080606020203" pitchFamily="18" charset="0"/>
            </a:endParaRPr>
          </a:p>
        </p:txBody>
      </p:sp>
      <p:pic>
        <p:nvPicPr>
          <p:cNvPr id="3" name="Picture 2">
            <a:extLst>
              <a:ext uri="{FF2B5EF4-FFF2-40B4-BE49-F238E27FC236}">
                <a16:creationId xmlns:a16="http://schemas.microsoft.com/office/drawing/2014/main" xmlns="" id="{3EFB4B08-121C-91A7-4911-A048F59A023D}"/>
              </a:ext>
            </a:extLst>
          </p:cNvPr>
          <p:cNvPicPr>
            <a:picLocks noChangeAspect="1"/>
          </p:cNvPicPr>
          <p:nvPr/>
        </p:nvPicPr>
        <p:blipFill>
          <a:blip r:embed="rId3"/>
          <a:stretch>
            <a:fillRect/>
          </a:stretch>
        </p:blipFill>
        <p:spPr>
          <a:xfrm>
            <a:off x="1" y="0"/>
            <a:ext cx="12191999" cy="6858001"/>
          </a:xfrm>
          <a:prstGeom prst="rect">
            <a:avLst/>
          </a:prstGeom>
        </p:spPr>
        <p:style>
          <a:lnRef idx="2">
            <a:schemeClr val="dk1">
              <a:shade val="50000"/>
            </a:schemeClr>
          </a:lnRef>
          <a:fillRef idx="1">
            <a:schemeClr val="dk1"/>
          </a:fillRef>
          <a:effectRef idx="0">
            <a:schemeClr val="dk1"/>
          </a:effectRef>
          <a:fontRef idx="minor">
            <a:schemeClr val="lt1"/>
          </a:fontRef>
        </p:style>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5" name="Google Shape;135;p9"/>
          <p:cNvSpPr txBox="1">
            <a:spLocks noGrp="1"/>
          </p:cNvSpPr>
          <p:nvPr>
            <p:ph idx="1"/>
          </p:nvPr>
        </p:nvSpPr>
        <p:spPr>
          <a:xfrm>
            <a:off x="751935" y="370938"/>
            <a:ext cx="10954109" cy="6262776"/>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ct val="100000"/>
              <a:buChar char="•"/>
            </a:pPr>
            <a:r>
              <a:rPr lang="en-US" sz="2400" b="1" dirty="0"/>
              <a:t>Demographics:</a:t>
            </a:r>
            <a:br>
              <a:rPr lang="en-US" sz="2400" b="1" dirty="0"/>
            </a:br>
            <a:endParaRPr sz="2400" dirty="0"/>
          </a:p>
          <a:p>
            <a:pPr marL="228600" lvl="0" indent="-228600" algn="l" rtl="0">
              <a:lnSpc>
                <a:spcPct val="90000"/>
              </a:lnSpc>
              <a:spcBef>
                <a:spcPts val="1000"/>
              </a:spcBef>
              <a:spcAft>
                <a:spcPts val="0"/>
              </a:spcAft>
              <a:buClr>
                <a:srgbClr val="C00000"/>
              </a:buClr>
              <a:buSzPct val="100000"/>
              <a:buNone/>
            </a:pPr>
            <a:r>
              <a:rPr lang="en-US" sz="2000" dirty="0">
                <a:solidFill>
                  <a:srgbClr val="7030A0"/>
                </a:solidFill>
              </a:rPr>
              <a:t>Age: </a:t>
            </a:r>
            <a:r>
              <a:rPr lang="en-US" dirty="0"/>
              <a:t>Primarily targeted at the 15-45 age group, with a focus on young adults and middle-aged individuals.</a:t>
            </a:r>
          </a:p>
          <a:p>
            <a:pPr marL="228600" lvl="0" indent="-228600" algn="l" rtl="0">
              <a:lnSpc>
                <a:spcPct val="90000"/>
              </a:lnSpc>
              <a:spcBef>
                <a:spcPts val="1000"/>
              </a:spcBef>
              <a:spcAft>
                <a:spcPts val="0"/>
              </a:spcAft>
              <a:buClr>
                <a:srgbClr val="C00000"/>
              </a:buClr>
              <a:buSzPct val="100000"/>
              <a:buNone/>
            </a:pPr>
            <a:r>
              <a:rPr lang="en-US" sz="2000" dirty="0">
                <a:solidFill>
                  <a:srgbClr val="7030A0"/>
                </a:solidFill>
              </a:rPr>
              <a:t>Gender</a:t>
            </a:r>
            <a:r>
              <a:rPr lang="en-US" dirty="0">
                <a:solidFill>
                  <a:srgbClr val="7030A0"/>
                </a:solidFill>
              </a:rPr>
              <a:t>: </a:t>
            </a:r>
            <a:r>
              <a:rPr lang="en-US" dirty="0"/>
              <a:t>Balanced appeal to both male and female audiences, with specific content catering to each.</a:t>
            </a:r>
            <a:endParaRPr dirty="0"/>
          </a:p>
          <a:p>
            <a:pPr marL="228600" lvl="0" indent="-228600" algn="l" rtl="0">
              <a:lnSpc>
                <a:spcPct val="90000"/>
              </a:lnSpc>
              <a:spcBef>
                <a:spcPts val="1000"/>
              </a:spcBef>
              <a:spcAft>
                <a:spcPts val="0"/>
              </a:spcAft>
              <a:buClr>
                <a:srgbClr val="C00000"/>
              </a:buClr>
              <a:buSzPct val="100000"/>
              <a:buNone/>
            </a:pPr>
            <a:r>
              <a:rPr lang="en-US" sz="2000" dirty="0">
                <a:solidFill>
                  <a:srgbClr val="7030A0"/>
                </a:solidFill>
              </a:rPr>
              <a:t>Location: </a:t>
            </a:r>
            <a:r>
              <a:rPr lang="en-US" dirty="0"/>
              <a:t>Mainly urban and semi-urban areas across India, with some international viewership, especially in countries with a significant Indian diaspora.</a:t>
            </a:r>
            <a:br>
              <a:rPr lang="en-US" dirty="0"/>
            </a:br>
            <a:endParaRPr dirty="0"/>
          </a:p>
          <a:p>
            <a:pPr marL="228600" lvl="0" indent="-228600" algn="l" rtl="0">
              <a:lnSpc>
                <a:spcPct val="90000"/>
              </a:lnSpc>
              <a:spcBef>
                <a:spcPts val="1000"/>
              </a:spcBef>
              <a:spcAft>
                <a:spcPts val="0"/>
              </a:spcAft>
              <a:buClr>
                <a:schemeClr val="dk1"/>
              </a:buClr>
              <a:buSzPct val="100000"/>
              <a:buChar char="•"/>
            </a:pPr>
            <a:r>
              <a:rPr lang="en-US" sz="2400" b="1" dirty="0"/>
              <a:t>Psychographics:</a:t>
            </a:r>
            <a:br>
              <a:rPr lang="en-US" sz="2400" b="1" dirty="0"/>
            </a:br>
            <a:endParaRPr sz="2400" dirty="0"/>
          </a:p>
          <a:p>
            <a:pPr marL="228600" lvl="0" indent="-228600" algn="l" rtl="0">
              <a:lnSpc>
                <a:spcPct val="90000"/>
              </a:lnSpc>
              <a:spcBef>
                <a:spcPts val="1000"/>
              </a:spcBef>
              <a:spcAft>
                <a:spcPts val="0"/>
              </a:spcAft>
              <a:buClr>
                <a:srgbClr val="C00000"/>
              </a:buClr>
              <a:buSzPct val="100000"/>
              <a:buNone/>
            </a:pPr>
            <a:r>
              <a:rPr lang="en-US" sz="2000" dirty="0">
                <a:solidFill>
                  <a:srgbClr val="7030A0"/>
                </a:solidFill>
              </a:rPr>
              <a:t>Entertainment Seekers</a:t>
            </a:r>
            <a:r>
              <a:rPr lang="en-US" dirty="0">
                <a:solidFill>
                  <a:srgbClr val="7030A0"/>
                </a:solidFill>
              </a:rPr>
              <a:t>: </a:t>
            </a:r>
            <a:r>
              <a:rPr lang="en-US" dirty="0"/>
              <a:t>People who actively seek entertainment through various media channels, including television and digital platforms.</a:t>
            </a:r>
            <a:endParaRPr dirty="0"/>
          </a:p>
          <a:p>
            <a:pPr marL="228600" lvl="0" indent="-228600" algn="l" rtl="0">
              <a:lnSpc>
                <a:spcPct val="90000"/>
              </a:lnSpc>
              <a:spcBef>
                <a:spcPts val="1000"/>
              </a:spcBef>
              <a:spcAft>
                <a:spcPts val="0"/>
              </a:spcAft>
              <a:buClr>
                <a:srgbClr val="C00000"/>
              </a:buClr>
              <a:buSzPct val="100000"/>
              <a:buNone/>
            </a:pPr>
            <a:r>
              <a:rPr lang="en-US" sz="2000" dirty="0">
                <a:solidFill>
                  <a:srgbClr val="7030A0"/>
                </a:solidFill>
              </a:rPr>
              <a:t>Drama Lovers: </a:t>
            </a:r>
            <a:r>
              <a:rPr lang="en-US" dirty="0"/>
              <a:t>Those who enjoy melodramatic storytelling, emotional narratives, and gripping plots.</a:t>
            </a:r>
            <a:endParaRPr dirty="0"/>
          </a:p>
          <a:p>
            <a:pPr marL="228600" lvl="0" indent="-228600" algn="l" rtl="0">
              <a:lnSpc>
                <a:spcPct val="90000"/>
              </a:lnSpc>
              <a:spcBef>
                <a:spcPts val="1000"/>
              </a:spcBef>
              <a:spcAft>
                <a:spcPts val="0"/>
              </a:spcAft>
              <a:buClr>
                <a:srgbClr val="C00000"/>
              </a:buClr>
              <a:buSzPct val="100000"/>
              <a:buNone/>
            </a:pPr>
            <a:r>
              <a:rPr lang="en-US" sz="2000" dirty="0">
                <a:solidFill>
                  <a:srgbClr val="7030A0"/>
                </a:solidFill>
              </a:rPr>
              <a:t>Family-Oriented: </a:t>
            </a:r>
            <a:r>
              <a:rPr lang="en-US" dirty="0"/>
              <a:t>Content that resonates with family values and relationships, making it suitable for family viewing.</a:t>
            </a:r>
            <a:endParaRPr dirty="0"/>
          </a:p>
          <a:p>
            <a:pPr marL="228600" lvl="0" indent="-228600" algn="l" rtl="0">
              <a:lnSpc>
                <a:spcPct val="90000"/>
              </a:lnSpc>
              <a:spcBef>
                <a:spcPts val="1000"/>
              </a:spcBef>
              <a:spcAft>
                <a:spcPts val="0"/>
              </a:spcAft>
              <a:buClr>
                <a:srgbClr val="C00000"/>
              </a:buClr>
              <a:buSzPct val="100000"/>
              <a:buNone/>
            </a:pPr>
            <a:r>
              <a:rPr lang="en-US" sz="2000" dirty="0">
                <a:solidFill>
                  <a:srgbClr val="7030A0"/>
                </a:solidFill>
              </a:rPr>
              <a:t>Aspirational: </a:t>
            </a:r>
            <a:r>
              <a:rPr lang="en-US" dirty="0"/>
              <a:t>Viewers who are inspired by success stories and personal growth arcs portrayed in the content.</a:t>
            </a:r>
            <a:endParaRPr b="1"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10"/>
          <p:cNvSpPr txBox="1">
            <a:spLocks noGrp="1"/>
          </p:cNvSpPr>
          <p:nvPr>
            <p:ph type="title"/>
          </p:nvPr>
        </p:nvSpPr>
        <p:spPr>
          <a:xfrm>
            <a:off x="726057" y="-1179003"/>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 	`</a:t>
            </a:r>
            <a:endParaRPr/>
          </a:p>
        </p:txBody>
      </p:sp>
      <p:sp>
        <p:nvSpPr>
          <p:cNvPr id="141" name="Google Shape;141;p10"/>
          <p:cNvSpPr txBox="1">
            <a:spLocks noGrp="1"/>
          </p:cNvSpPr>
          <p:nvPr>
            <p:ph idx="1"/>
          </p:nvPr>
        </p:nvSpPr>
        <p:spPr>
          <a:xfrm>
            <a:off x="629729" y="319177"/>
            <a:ext cx="10972799" cy="6124755"/>
          </a:xfrm>
          <a:prstGeom prst="rect">
            <a:avLst/>
          </a:prstGeom>
          <a:noFill/>
          <a:ln>
            <a:noFill/>
          </a:ln>
        </p:spPr>
        <p:txBody>
          <a:bodyPr spcFirstLastPara="1" wrap="square" lIns="91425" tIns="45700" rIns="91425" bIns="45700" anchor="t" anchorCtr="0">
            <a:normAutofit lnSpcReduction="10000"/>
          </a:bodyPr>
          <a:lstStyle/>
          <a:p>
            <a:pPr marL="228600" lvl="0" indent="-228600" algn="l" rtl="0">
              <a:lnSpc>
                <a:spcPct val="90000"/>
              </a:lnSpc>
              <a:spcBef>
                <a:spcPts val="0"/>
              </a:spcBef>
              <a:spcAft>
                <a:spcPts val="0"/>
              </a:spcAft>
              <a:buClr>
                <a:schemeClr val="dk1"/>
              </a:buClr>
              <a:buSzPct val="100000"/>
              <a:buChar char="•"/>
            </a:pPr>
            <a:r>
              <a:rPr lang="en-US" sz="2400" b="1" dirty="0"/>
              <a:t>Behaviors:</a:t>
            </a:r>
            <a:endParaRPr sz="2400" dirty="0"/>
          </a:p>
          <a:p>
            <a:pPr marL="228600" lvl="0" indent="-228600" algn="l" rtl="0">
              <a:lnSpc>
                <a:spcPct val="90000"/>
              </a:lnSpc>
              <a:spcBef>
                <a:spcPts val="1000"/>
              </a:spcBef>
              <a:spcAft>
                <a:spcPts val="0"/>
              </a:spcAft>
              <a:buClr>
                <a:srgbClr val="C00000"/>
              </a:buClr>
              <a:buSzPct val="100000"/>
              <a:buNone/>
            </a:pPr>
            <a:r>
              <a:rPr lang="en-US" dirty="0">
                <a:solidFill>
                  <a:srgbClr val="7030A0"/>
                </a:solidFill>
              </a:rPr>
              <a:t>Media Consumption: </a:t>
            </a:r>
            <a:r>
              <a:rPr lang="en-US" dirty="0"/>
              <a:t>Regular viewers of television shows, web series, and movies across various platforms.</a:t>
            </a:r>
            <a:endParaRPr dirty="0"/>
          </a:p>
          <a:p>
            <a:pPr marL="228600" lvl="0" indent="-228600" algn="l" rtl="0">
              <a:lnSpc>
                <a:spcPct val="90000"/>
              </a:lnSpc>
              <a:spcBef>
                <a:spcPts val="1000"/>
              </a:spcBef>
              <a:spcAft>
                <a:spcPts val="0"/>
              </a:spcAft>
              <a:buClr>
                <a:srgbClr val="C00000"/>
              </a:buClr>
              <a:buSzPct val="100000"/>
              <a:buNone/>
            </a:pPr>
            <a:r>
              <a:rPr lang="en-US" dirty="0">
                <a:solidFill>
                  <a:srgbClr val="7030A0"/>
                </a:solidFill>
              </a:rPr>
              <a:t>Social Media Engagement: </a:t>
            </a:r>
            <a:r>
              <a:rPr lang="en-US" dirty="0"/>
              <a:t>Actively engaged on social media platforms, discussing and sharing opinions about Balaji Telefilms' content.</a:t>
            </a:r>
            <a:endParaRPr dirty="0"/>
          </a:p>
          <a:p>
            <a:pPr marL="228600" lvl="0" indent="-228600" algn="l" rtl="0">
              <a:lnSpc>
                <a:spcPct val="90000"/>
              </a:lnSpc>
              <a:spcBef>
                <a:spcPts val="1000"/>
              </a:spcBef>
              <a:spcAft>
                <a:spcPts val="0"/>
              </a:spcAft>
              <a:buClr>
                <a:srgbClr val="C00000"/>
              </a:buClr>
              <a:buSzPct val="100000"/>
              <a:buNone/>
            </a:pPr>
            <a:r>
              <a:rPr lang="en-US" dirty="0">
                <a:solidFill>
                  <a:srgbClr val="7030A0"/>
                </a:solidFill>
              </a:rPr>
              <a:t>Event Participation: </a:t>
            </a:r>
            <a:r>
              <a:rPr lang="en-US" dirty="0"/>
              <a:t>Attend events, promotions, and fan interactions related to Balaji Telefilms' shows and movies</a:t>
            </a:r>
            <a:endParaRPr dirty="0"/>
          </a:p>
          <a:p>
            <a:pPr marL="228600" lvl="0" indent="-228600" algn="l" rtl="0">
              <a:lnSpc>
                <a:spcPct val="90000"/>
              </a:lnSpc>
              <a:spcBef>
                <a:spcPts val="1000"/>
              </a:spcBef>
              <a:spcAft>
                <a:spcPts val="0"/>
              </a:spcAft>
              <a:buClr>
                <a:srgbClr val="C00000"/>
              </a:buClr>
              <a:buSzPct val="100000"/>
              <a:buNone/>
            </a:pPr>
            <a:r>
              <a:rPr lang="en-US" dirty="0">
                <a:solidFill>
                  <a:srgbClr val="7030A0"/>
                </a:solidFill>
              </a:rPr>
              <a:t>Loyalty: </a:t>
            </a:r>
            <a:r>
              <a:rPr lang="en-US" dirty="0"/>
              <a:t>A significant portion of the audience may have a long-standing loyalty to Balaji Telefilms due to its history of successful productions</a:t>
            </a:r>
            <a:endParaRPr dirty="0"/>
          </a:p>
          <a:p>
            <a:pPr marL="228600" lvl="0" indent="-228600" algn="l" rtl="0">
              <a:lnSpc>
                <a:spcPct val="90000"/>
              </a:lnSpc>
              <a:spcBef>
                <a:spcPts val="1000"/>
              </a:spcBef>
              <a:spcAft>
                <a:spcPts val="0"/>
              </a:spcAft>
              <a:buClr>
                <a:schemeClr val="dk1"/>
              </a:buClr>
              <a:buSzPct val="100000"/>
              <a:buChar char="•"/>
            </a:pPr>
            <a:r>
              <a:rPr lang="en-US" sz="2400" b="1" dirty="0"/>
              <a:t>Interests:</a:t>
            </a:r>
            <a:endParaRPr sz="2400" dirty="0"/>
          </a:p>
          <a:p>
            <a:pPr marL="228600" lvl="0" indent="-228600" algn="l" rtl="0">
              <a:lnSpc>
                <a:spcPct val="90000"/>
              </a:lnSpc>
              <a:spcBef>
                <a:spcPts val="1000"/>
              </a:spcBef>
              <a:spcAft>
                <a:spcPts val="0"/>
              </a:spcAft>
              <a:buClr>
                <a:srgbClr val="C00000"/>
              </a:buClr>
              <a:buSzPct val="100000"/>
              <a:buNone/>
            </a:pPr>
            <a:r>
              <a:rPr lang="en-US" dirty="0">
                <a:solidFill>
                  <a:srgbClr val="7030A0"/>
                </a:solidFill>
              </a:rPr>
              <a:t>Romance and Relationships: </a:t>
            </a:r>
            <a:r>
              <a:rPr lang="en-US" dirty="0"/>
              <a:t>Content featuring love stories, family dynamics, and interpersonal relationships.</a:t>
            </a:r>
            <a:endParaRPr dirty="0"/>
          </a:p>
          <a:p>
            <a:pPr marL="228600" lvl="0" indent="-228600" algn="l" rtl="0">
              <a:lnSpc>
                <a:spcPct val="90000"/>
              </a:lnSpc>
              <a:spcBef>
                <a:spcPts val="1000"/>
              </a:spcBef>
              <a:spcAft>
                <a:spcPts val="0"/>
              </a:spcAft>
              <a:buClr>
                <a:srgbClr val="C00000"/>
              </a:buClr>
              <a:buSzPct val="100000"/>
              <a:buNone/>
            </a:pPr>
            <a:r>
              <a:rPr lang="en-US" dirty="0">
                <a:solidFill>
                  <a:srgbClr val="7030A0"/>
                </a:solidFill>
              </a:rPr>
              <a:t>Thrill and Suspense: </a:t>
            </a:r>
            <a:r>
              <a:rPr lang="en-US" dirty="0"/>
              <a:t>Shows and movies with gripping storylines, mysteries, and plot twists.</a:t>
            </a:r>
            <a:endParaRPr dirty="0"/>
          </a:p>
          <a:p>
            <a:pPr marL="228600" lvl="0" indent="-228600" algn="l" rtl="0">
              <a:lnSpc>
                <a:spcPct val="90000"/>
              </a:lnSpc>
              <a:spcBef>
                <a:spcPts val="1000"/>
              </a:spcBef>
              <a:spcAft>
                <a:spcPts val="0"/>
              </a:spcAft>
              <a:buClr>
                <a:srgbClr val="C00000"/>
              </a:buClr>
              <a:buSzPct val="100000"/>
              <a:buNone/>
            </a:pPr>
            <a:r>
              <a:rPr lang="en-US" dirty="0">
                <a:solidFill>
                  <a:srgbClr val="7030A0"/>
                </a:solidFill>
              </a:rPr>
              <a:t>Bollywood Glitz: </a:t>
            </a:r>
            <a:r>
              <a:rPr lang="en-US" dirty="0"/>
              <a:t>Glamorous settings, stylish fashion, and star-studded casts often associated with Bollywood productions.</a:t>
            </a:r>
            <a:endParaRPr dirty="0"/>
          </a:p>
          <a:p>
            <a:pPr marL="228600" lvl="0" indent="-228600" algn="l" rtl="0">
              <a:lnSpc>
                <a:spcPct val="90000"/>
              </a:lnSpc>
              <a:spcBef>
                <a:spcPts val="1000"/>
              </a:spcBef>
              <a:spcAft>
                <a:spcPts val="0"/>
              </a:spcAft>
              <a:buClr>
                <a:srgbClr val="C00000"/>
              </a:buClr>
              <a:buSzPct val="100000"/>
              <a:buNone/>
            </a:pPr>
            <a:r>
              <a:rPr lang="en-US" dirty="0">
                <a:solidFill>
                  <a:srgbClr val="7030A0"/>
                </a:solidFill>
              </a:rPr>
              <a:t>Social Issues: </a:t>
            </a:r>
            <a:r>
              <a:rPr lang="en-US" dirty="0"/>
              <a:t>Dramas that touch upon relevant societal issues, encouraging awareness and discussions.</a:t>
            </a:r>
            <a:br>
              <a:rPr lang="en-US" dirty="0"/>
            </a:br>
            <a:endParaRPr dirty="0"/>
          </a:p>
          <a:p>
            <a:pPr marL="228600" lvl="0" indent="-228600" algn="l" rtl="0">
              <a:lnSpc>
                <a:spcPct val="90000"/>
              </a:lnSpc>
              <a:spcBef>
                <a:spcPts val="1000"/>
              </a:spcBef>
              <a:spcAft>
                <a:spcPts val="0"/>
              </a:spcAft>
              <a:buClr>
                <a:schemeClr val="dk1"/>
              </a:buClr>
              <a:buSzPct val="100000"/>
              <a:buFont typeface="Noto Sans Symbols"/>
              <a:buChar char="❖"/>
            </a:pPr>
            <a:r>
              <a:rPr lang="en-US" dirty="0"/>
              <a:t>  It's important to note that over time, the target audience and content strategy of Balaji Telefilms may evolve to adapt to changing market trends and viewer preferences. Therefore, for the most accurate and up-to-date information, it would be best to refer to more recent sources and market research data</a:t>
            </a:r>
            <a:endParaRPr dirty="0"/>
          </a:p>
          <a:p>
            <a:pPr marL="228600" lvl="0" indent="-104140" algn="l" rtl="0">
              <a:lnSpc>
                <a:spcPct val="90000"/>
              </a:lnSpc>
              <a:spcBef>
                <a:spcPts val="1000"/>
              </a:spcBef>
              <a:spcAft>
                <a:spcPts val="0"/>
              </a:spcAft>
              <a:buClr>
                <a:schemeClr val="dk1"/>
              </a:buClr>
              <a:buSzPct val="100000"/>
              <a:buFont typeface="Noto Sans Symbols"/>
              <a:buNone/>
            </a:pPr>
            <a:endParaRPr dirty="0"/>
          </a:p>
          <a:p>
            <a:pPr marL="228600" lvl="0" indent="-104140" algn="l" rtl="0">
              <a:lnSpc>
                <a:spcPct val="90000"/>
              </a:lnSpc>
              <a:spcBef>
                <a:spcPts val="1000"/>
              </a:spcBef>
              <a:spcAft>
                <a:spcPts val="0"/>
              </a:spcAft>
              <a:buClr>
                <a:schemeClr val="dk1"/>
              </a:buClr>
              <a:buSzPct val="100000"/>
              <a:buNone/>
            </a:pPr>
            <a:endParaRPr b="1"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11"/>
          <p:cNvSpPr txBox="1">
            <a:spLocks noGrp="1"/>
          </p:cNvSpPr>
          <p:nvPr>
            <p:ph type="title"/>
          </p:nvPr>
        </p:nvSpPr>
        <p:spPr>
          <a:xfrm>
            <a:off x="893064" y="1"/>
            <a:ext cx="10515600" cy="722376"/>
          </a:xfrm>
          <a:prstGeom prst="rect">
            <a:avLst/>
          </a:prstGeom>
          <a:noFill/>
          <a:ln>
            <a:noFill/>
          </a:ln>
        </p:spPr>
        <p:txBody>
          <a:bodyPr spcFirstLastPara="1" wrap="square" lIns="91425" tIns="45700" rIns="91425" bIns="45700" anchor="ctr" anchorCtr="0">
            <a:normAutofit/>
          </a:bodyPr>
          <a:lstStyle/>
          <a:p>
            <a:pPr lvl="0" algn="ctr">
              <a:lnSpc>
                <a:spcPct val="115000"/>
              </a:lnSpc>
            </a:pPr>
            <a:r>
              <a:rPr lang="en-US" b="1" dirty="0">
                <a:solidFill>
                  <a:srgbClr val="434343"/>
                </a:solidFill>
              </a:rPr>
              <a:t>Part 2: SEO &amp; Keyword Research</a:t>
            </a:r>
            <a:endParaRPr lang="en-US" dirty="0"/>
          </a:p>
        </p:txBody>
      </p:sp>
      <p:sp>
        <p:nvSpPr>
          <p:cNvPr id="147" name="Google Shape;147;p11"/>
          <p:cNvSpPr txBox="1">
            <a:spLocks noGrp="1"/>
          </p:cNvSpPr>
          <p:nvPr>
            <p:ph idx="1"/>
          </p:nvPr>
        </p:nvSpPr>
        <p:spPr>
          <a:xfrm>
            <a:off x="351692" y="676656"/>
            <a:ext cx="11562940" cy="5934456"/>
          </a:xfrm>
          <a:prstGeom prst="rect">
            <a:avLst/>
          </a:prstGeom>
          <a:noFill/>
          <a:ln>
            <a:noFill/>
          </a:ln>
        </p:spPr>
        <p:txBody>
          <a:bodyPr spcFirstLastPara="1" wrap="square" lIns="91425" tIns="45700" rIns="91425" bIns="45700" anchor="t" anchorCtr="0">
            <a:normAutofit/>
          </a:bodyPr>
          <a:lstStyle/>
          <a:p>
            <a:pPr marL="692150" lvl="0" indent="-514350">
              <a:spcBef>
                <a:spcPts val="0"/>
              </a:spcBef>
              <a:buSzPts val="2800"/>
              <a:buFont typeface="Arial" pitchFamily="34" charset="0"/>
              <a:buChar char="•"/>
            </a:pPr>
            <a:r>
              <a:rPr lang="en-US" b="1" dirty="0"/>
              <a:t>SEO Audit: </a:t>
            </a:r>
            <a:r>
              <a:rPr lang="en-US" dirty="0"/>
              <a:t>Do an SEO audit of the brands website</a:t>
            </a:r>
          </a:p>
          <a:p>
            <a:pPr marL="692150" lvl="0" indent="-514350">
              <a:spcBef>
                <a:spcPts val="0"/>
              </a:spcBef>
              <a:buSzPts val="2800"/>
              <a:buNone/>
            </a:pPr>
            <a:r>
              <a:rPr lang="en-US" dirty="0"/>
              <a:t>SEO factors to consider when conducting an SEO audit for their website. You can use this checklist to evaluate the website's overall SEO health</a:t>
            </a:r>
          </a:p>
          <a:p>
            <a:r>
              <a:rPr lang="en-US" sz="2400" b="1" dirty="0"/>
              <a:t>Check Website Structure and </a:t>
            </a:r>
          </a:p>
          <a:p>
            <a:pPr>
              <a:buNone/>
            </a:pPr>
            <a:r>
              <a:rPr lang="en-US" sz="2400" b="1" dirty="0"/>
              <a:t>      Navigation:</a:t>
            </a:r>
          </a:p>
          <a:p>
            <a:pPr marL="685800" indent="-571500"/>
            <a:r>
              <a:rPr lang="en-US" sz="2400" dirty="0"/>
              <a:t>Ensure the website has a clear</a:t>
            </a:r>
          </a:p>
          <a:p>
            <a:pPr marL="685800" indent="-571500">
              <a:buNone/>
            </a:pPr>
            <a:r>
              <a:rPr lang="en-US" sz="2400" dirty="0"/>
              <a:t>   and user-friendly structure with a</a:t>
            </a:r>
          </a:p>
          <a:p>
            <a:pPr marL="685800" indent="-571500">
              <a:buNone/>
            </a:pPr>
            <a:r>
              <a:rPr lang="en-US" sz="2400" dirty="0"/>
              <a:t>Logical hierarchy of pages and a </a:t>
            </a:r>
          </a:p>
          <a:p>
            <a:pPr marL="685800" indent="-571500">
              <a:buNone/>
            </a:pPr>
            <a:r>
              <a:rPr lang="en-US" sz="2400" dirty="0"/>
              <a:t>Consistent navigation menu.</a:t>
            </a:r>
          </a:p>
          <a:p>
            <a:pPr marL="685800" indent="-571500"/>
            <a:r>
              <a:rPr lang="en-US" sz="2400" dirty="0"/>
              <a:t>Verify that essential pages like</a:t>
            </a:r>
          </a:p>
          <a:p>
            <a:pPr marL="685800" indent="-571500">
              <a:buNone/>
            </a:pPr>
            <a:r>
              <a:rPr lang="en-US" sz="2400" dirty="0"/>
              <a:t>(Home, About, Contact, etc.)</a:t>
            </a:r>
          </a:p>
          <a:p>
            <a:pPr marL="685800" indent="-571500">
              <a:buNone/>
            </a:pPr>
            <a:r>
              <a:rPr lang="en-US" sz="2400" dirty="0"/>
              <a:t>Are easily accessible.</a:t>
            </a:r>
            <a:endParaRPr lang="en-US" dirty="0"/>
          </a:p>
          <a:p>
            <a:pPr marL="692150" lvl="0" indent="-514350">
              <a:spcBef>
                <a:spcPts val="0"/>
              </a:spcBef>
              <a:buSzPts val="2800"/>
              <a:buFont typeface="Arial" pitchFamily="34" charset="0"/>
              <a:buChar char="•"/>
            </a:pPr>
            <a:endParaRPr lang="en-US" dirty="0"/>
          </a:p>
          <a:p>
            <a:pPr marL="692150" indent="-514350">
              <a:spcBef>
                <a:spcPts val="0"/>
              </a:spcBef>
              <a:buSzPts val="2800"/>
              <a:buFont typeface="Arial" pitchFamily="34" charset="0"/>
              <a:buChar char="•"/>
            </a:pPr>
            <a:endParaRPr dirty="0"/>
          </a:p>
        </p:txBody>
      </p:sp>
      <p:pic>
        <p:nvPicPr>
          <p:cNvPr id="5" name="Picture 4" descr="SEO audit .png"/>
          <p:cNvPicPr>
            <a:picLocks noChangeAspect="1"/>
          </p:cNvPicPr>
          <p:nvPr/>
        </p:nvPicPr>
        <p:blipFill>
          <a:blip r:embed="rId3"/>
          <a:stretch>
            <a:fillRect/>
          </a:stretch>
        </p:blipFill>
        <p:spPr>
          <a:xfrm>
            <a:off x="5570806" y="1801368"/>
            <a:ext cx="6508651" cy="4809744"/>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3" name="Google Shape;153;p12"/>
          <p:cNvSpPr txBox="1">
            <a:spLocks noGrp="1"/>
          </p:cNvSpPr>
          <p:nvPr>
            <p:ph idx="1"/>
          </p:nvPr>
        </p:nvSpPr>
        <p:spPr>
          <a:xfrm>
            <a:off x="420624" y="283464"/>
            <a:ext cx="11436096" cy="6419088"/>
          </a:xfrm>
          <a:prstGeom prst="rect">
            <a:avLst/>
          </a:prstGeom>
          <a:noFill/>
          <a:ln>
            <a:noFill/>
          </a:ln>
        </p:spPr>
        <p:txBody>
          <a:bodyPr spcFirstLastPara="1" wrap="square" lIns="91425" tIns="45700" rIns="91425" bIns="45700" anchor="t" anchorCtr="0">
            <a:normAutofit/>
          </a:bodyPr>
          <a:lstStyle/>
          <a:p>
            <a:r>
              <a:rPr lang="en-US" sz="2400" b="1" dirty="0"/>
              <a:t>On-Page SEO:</a:t>
            </a:r>
            <a:endParaRPr lang="en-US" sz="2400" dirty="0"/>
          </a:p>
          <a:p>
            <a:pPr marL="628650" indent="-514350">
              <a:buFont typeface="+mj-lt"/>
              <a:buAutoNum type="romanLcPeriod"/>
            </a:pPr>
            <a:r>
              <a:rPr lang="en-US" sz="2400" dirty="0"/>
              <a:t>Check if the website's pages have unique and descriptive title tags, including relevant keywords.</a:t>
            </a:r>
          </a:p>
          <a:p>
            <a:pPr marL="628650" indent="-514350">
              <a:buFont typeface="+mj-lt"/>
              <a:buAutoNum type="romanLcPeriod"/>
            </a:pPr>
            <a:r>
              <a:rPr lang="en-US" sz="2400" dirty="0"/>
              <a:t>Ensure meta descriptions are well-crafted, compelling, and encourage click-</a:t>
            </a:r>
            <a:r>
              <a:rPr lang="en-US" sz="2400" dirty="0" err="1"/>
              <a:t>throughs</a:t>
            </a:r>
            <a:r>
              <a:rPr lang="en-US" sz="2400" dirty="0"/>
              <a:t> from search engine results pages (SERPs).</a:t>
            </a:r>
          </a:p>
          <a:p>
            <a:pPr marL="628650" indent="-514350">
              <a:buFont typeface="+mj-lt"/>
              <a:buAutoNum type="romanLcPeriod"/>
            </a:pPr>
            <a:r>
              <a:rPr lang="en-US" sz="2400" dirty="0"/>
              <a:t>Analyze the content for keyword optimization, natural language use, and relevance to the target audience.</a:t>
            </a:r>
          </a:p>
          <a:p>
            <a:r>
              <a:rPr lang="en-US" sz="2400" b="1" dirty="0"/>
              <a:t>Technical SEO:</a:t>
            </a:r>
            <a:endParaRPr lang="en-US" sz="2400" dirty="0"/>
          </a:p>
          <a:p>
            <a:pPr marL="628650" indent="-514350">
              <a:buFont typeface="+mj-lt"/>
              <a:buAutoNum type="romanLcPeriod"/>
            </a:pPr>
            <a:r>
              <a:rPr lang="en-US" sz="2400" dirty="0"/>
              <a:t>Check for any crawl errors using tools like Google Search Console to identify broken links or pages that are not being indexed properly.</a:t>
            </a:r>
          </a:p>
          <a:p>
            <a:pPr marL="628650" indent="-514350">
              <a:buFont typeface="+mj-lt"/>
              <a:buAutoNum type="romanLcPeriod"/>
            </a:pPr>
            <a:r>
              <a:rPr lang="en-US" sz="2400" dirty="0"/>
              <a:t>Verify that XML sitemaps and robots.txt files are correctly set up to guide search engine crawlers.</a:t>
            </a:r>
          </a:p>
          <a:p>
            <a:pPr marL="628650" indent="-514350">
              <a:buFont typeface="+mj-lt"/>
              <a:buAutoNum type="romanLcPeriod"/>
            </a:pPr>
            <a:r>
              <a:rPr lang="en-US" sz="2400" dirty="0"/>
              <a:t>Ensure the website is mobile-friendly and responsive across various devices.</a:t>
            </a:r>
          </a:p>
          <a:p>
            <a:pPr marL="228600" indent="-50800">
              <a:spcBef>
                <a:spcPts val="0"/>
              </a:spcBef>
              <a:buSzPts val="2800"/>
            </a:pPr>
            <a:endParaRPr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9" name="Google Shape;159;p13"/>
          <p:cNvSpPr txBox="1">
            <a:spLocks noGrp="1"/>
          </p:cNvSpPr>
          <p:nvPr>
            <p:ph idx="1"/>
          </p:nvPr>
        </p:nvSpPr>
        <p:spPr>
          <a:xfrm>
            <a:off x="475488" y="164592"/>
            <a:ext cx="10623921" cy="6528816"/>
          </a:xfrm>
          <a:prstGeom prst="rect">
            <a:avLst/>
          </a:prstGeom>
          <a:noFill/>
          <a:ln>
            <a:noFill/>
          </a:ln>
        </p:spPr>
        <p:txBody>
          <a:bodyPr spcFirstLastPara="1" wrap="square" lIns="91425" tIns="45700" rIns="91425" bIns="45700" anchor="t" anchorCtr="0">
            <a:normAutofit/>
          </a:bodyPr>
          <a:lstStyle/>
          <a:p>
            <a:r>
              <a:rPr lang="en-US" sz="2400" b="1" dirty="0"/>
              <a:t>Keyword Analysis</a:t>
            </a:r>
            <a:r>
              <a:rPr lang="en-US" b="1" dirty="0"/>
              <a:t>:</a:t>
            </a:r>
            <a:endParaRPr lang="en-US" dirty="0"/>
          </a:p>
          <a:p>
            <a:pPr marL="685800" indent="-571500">
              <a:buFont typeface="+mj-lt"/>
              <a:buAutoNum type="romanLcPeriod"/>
            </a:pPr>
            <a:r>
              <a:rPr lang="en-US" sz="2000" dirty="0"/>
              <a:t>Review the website's content and meta tags to identify the target keywords being used.</a:t>
            </a:r>
          </a:p>
          <a:p>
            <a:pPr marL="685800" indent="-571500">
              <a:buFont typeface="+mj-lt"/>
              <a:buAutoNum type="romanLcPeriod"/>
            </a:pPr>
            <a:r>
              <a:rPr lang="en-US" sz="2000" dirty="0"/>
              <a:t>Assess the relevance and search volume of these keywords to the content and the overall business goals.</a:t>
            </a:r>
          </a:p>
          <a:p>
            <a:r>
              <a:rPr lang="en-US" sz="2400" b="1" dirty="0"/>
              <a:t>Page Speed and Performance:</a:t>
            </a:r>
            <a:endParaRPr lang="en-US" sz="2400" dirty="0"/>
          </a:p>
          <a:p>
            <a:pPr marL="685800" indent="-571500">
              <a:buFont typeface="+mj-lt"/>
              <a:buAutoNum type="romanLcPeriod"/>
            </a:pPr>
            <a:r>
              <a:rPr lang="en-US" sz="2000" dirty="0"/>
              <a:t>Evaluate the website's loading speed using tools like Google Page Speed Insights or </a:t>
            </a:r>
            <a:r>
              <a:rPr lang="en-US" sz="2000" dirty="0" err="1"/>
              <a:t>GTmetrix</a:t>
            </a:r>
            <a:r>
              <a:rPr lang="en-US" sz="2000" dirty="0"/>
              <a:t>.</a:t>
            </a:r>
          </a:p>
          <a:p>
            <a:pPr marL="685800" indent="-571500">
              <a:buFont typeface="+mj-lt"/>
              <a:buAutoNum type="romanLcPeriod"/>
            </a:pPr>
            <a:r>
              <a:rPr lang="en-US" sz="2000" dirty="0"/>
              <a:t>Compress images and leverage browser caching to improve load times.</a:t>
            </a:r>
          </a:p>
          <a:p>
            <a:r>
              <a:rPr lang="en-US" sz="2400" b="1" dirty="0"/>
              <a:t>Backlink Analysis:</a:t>
            </a:r>
            <a:endParaRPr lang="en-US" sz="2400" dirty="0"/>
          </a:p>
          <a:p>
            <a:pPr marL="685800" indent="-571500">
              <a:buFont typeface="+mj-lt"/>
              <a:buAutoNum type="romanLcPeriod"/>
            </a:pPr>
            <a:r>
              <a:rPr lang="en-US" sz="2000" dirty="0"/>
              <a:t>Review the website's backlink profile to identify the quality and quantity of inbound links.</a:t>
            </a:r>
          </a:p>
          <a:p>
            <a:pPr marL="685800" indent="-571500">
              <a:buFont typeface="+mj-lt"/>
              <a:buAutoNum type="romanLcPeriod"/>
            </a:pPr>
            <a:r>
              <a:rPr lang="en-US" sz="2000" dirty="0"/>
              <a:t>Disavow any spammy or irrelevant links that might be harming the website's rankings.</a:t>
            </a:r>
          </a:p>
          <a:p>
            <a:pPr marL="685800" indent="-571500"/>
            <a:endParaRPr lang="en-US" dirty="0"/>
          </a:p>
          <a:p>
            <a:pPr marL="685800" indent="-571500"/>
            <a:endParaRPr lang="en-US"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idx="1"/>
          </p:nvPr>
        </p:nvSpPr>
        <p:spPr>
          <a:xfrm>
            <a:off x="384048" y="188848"/>
            <a:ext cx="11448288" cy="6358255"/>
          </a:xfrm>
        </p:spPr>
        <p:txBody>
          <a:bodyPr/>
          <a:lstStyle/>
          <a:p>
            <a:r>
              <a:rPr lang="en-US" b="1" dirty="0"/>
              <a:t>Social Media Integration:</a:t>
            </a:r>
          </a:p>
          <a:p>
            <a:pPr marL="685800" indent="-571500"/>
            <a:r>
              <a:rPr lang="en-US" sz="2000" dirty="0"/>
              <a:t>Check if the website is </a:t>
            </a:r>
          </a:p>
          <a:p>
            <a:pPr marL="685800" indent="-571500">
              <a:buNone/>
            </a:pPr>
            <a:r>
              <a:rPr lang="en-US" sz="2000" dirty="0"/>
              <a:t>    integrated with relevant </a:t>
            </a:r>
          </a:p>
          <a:p>
            <a:pPr marL="685800" indent="-571500">
              <a:buNone/>
            </a:pPr>
            <a:r>
              <a:rPr lang="en-US" sz="2000" dirty="0"/>
              <a:t>    Social media profiles</a:t>
            </a:r>
            <a:br>
              <a:rPr lang="en-US" sz="2000" dirty="0"/>
            </a:br>
            <a:endParaRPr lang="en-US" sz="2000" dirty="0"/>
          </a:p>
          <a:p>
            <a:pPr marL="685800" indent="-571500"/>
            <a:r>
              <a:rPr lang="en-US" sz="2000" dirty="0"/>
              <a:t>Ensure that social media</a:t>
            </a:r>
          </a:p>
          <a:p>
            <a:pPr marL="685800" indent="-571500">
              <a:buNone/>
            </a:pPr>
            <a:r>
              <a:rPr lang="en-US" sz="2000" dirty="0"/>
              <a:t> sharing buttons are present</a:t>
            </a:r>
          </a:p>
          <a:p>
            <a:pPr marL="685800" indent="-571500">
              <a:buNone/>
            </a:pPr>
            <a:r>
              <a:rPr lang="en-US" sz="2000" dirty="0"/>
              <a:t>on content pages.</a:t>
            </a:r>
          </a:p>
          <a:p>
            <a:pPr marL="685800" indent="-571500">
              <a:buNone/>
            </a:pPr>
            <a:endParaRPr lang="en-US" dirty="0"/>
          </a:p>
          <a:p>
            <a:pPr marL="685800" indent="-571500">
              <a:buNone/>
            </a:pPr>
            <a:r>
              <a:rPr lang="en-US" dirty="0"/>
              <a:t> </a:t>
            </a:r>
          </a:p>
        </p:txBody>
      </p:sp>
      <p:pic>
        <p:nvPicPr>
          <p:cNvPr id="5" name="Picture 4" descr="SEO Recoender.png"/>
          <p:cNvPicPr>
            <a:picLocks noChangeAspect="1"/>
          </p:cNvPicPr>
          <p:nvPr/>
        </p:nvPicPr>
        <p:blipFill>
          <a:blip r:embed="rId2"/>
          <a:stretch>
            <a:fillRect/>
          </a:stretch>
        </p:blipFill>
        <p:spPr>
          <a:xfrm>
            <a:off x="4065563" y="188848"/>
            <a:ext cx="7925269" cy="6141614"/>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idx="1"/>
          </p:nvPr>
        </p:nvSpPr>
        <p:spPr>
          <a:xfrm>
            <a:off x="229304" y="233172"/>
            <a:ext cx="11475720" cy="6391656"/>
          </a:xfrm>
        </p:spPr>
        <p:txBody>
          <a:bodyPr>
            <a:normAutofit/>
          </a:bodyPr>
          <a:lstStyle/>
          <a:p>
            <a:r>
              <a:rPr lang="en-US" sz="2000" b="1" dirty="0"/>
              <a:t>Local SEO (if applicable):</a:t>
            </a:r>
            <a:endParaRPr lang="en-US" sz="2000" dirty="0"/>
          </a:p>
          <a:p>
            <a:pPr marL="685800" indent="-571500">
              <a:buFont typeface="+mj-lt"/>
              <a:buAutoNum type="romanLcPeriod"/>
            </a:pPr>
            <a:r>
              <a:rPr lang="en-US" sz="2000" dirty="0"/>
              <a:t>If Balaji Telefilms has physical locations or targets specific regions, verify the accuracy and consistency of NAP (Name, Address, Phone) information across local directories.</a:t>
            </a:r>
            <a:br>
              <a:rPr lang="en-US" sz="2000" dirty="0"/>
            </a:br>
            <a:endParaRPr lang="en-US" sz="2000" dirty="0"/>
          </a:p>
          <a:p>
            <a:r>
              <a:rPr lang="en-US" sz="2000" b="1" dirty="0"/>
              <a:t>Content Marketing and Blog:</a:t>
            </a:r>
            <a:endParaRPr lang="en-US" sz="2000" dirty="0"/>
          </a:p>
          <a:p>
            <a:pPr marL="685800" indent="-571500">
              <a:buFont typeface="+mj-lt"/>
              <a:buAutoNum type="romanLcPeriod"/>
            </a:pPr>
            <a:r>
              <a:rPr lang="en-US" sz="2000" dirty="0"/>
              <a:t>Evaluate the website's blog and content marketing efforts.</a:t>
            </a:r>
          </a:p>
          <a:p>
            <a:pPr marL="685800" indent="-571500">
              <a:buFont typeface="+mj-lt"/>
              <a:buAutoNum type="romanLcPeriod"/>
            </a:pPr>
            <a:r>
              <a:rPr lang="en-US" sz="2000" dirty="0"/>
              <a:t>Assess the quality, relevance, and engagement of the blog posts</a:t>
            </a:r>
            <a:r>
              <a:rPr lang="en-US" dirty="0"/>
              <a:t>.</a:t>
            </a:r>
          </a:p>
          <a:p>
            <a:pPr marL="685800" indent="-571500"/>
            <a:endParaRPr lang="en-US" dirty="0"/>
          </a:p>
          <a:p>
            <a:r>
              <a:rPr lang="en-US" sz="2000" b="1" dirty="0"/>
              <a:t>Analytics and Tracking:</a:t>
            </a:r>
            <a:endParaRPr lang="en-US" sz="2000" dirty="0"/>
          </a:p>
          <a:p>
            <a:pPr marL="514350" indent="-514350">
              <a:buFont typeface="+mj-lt"/>
              <a:buAutoNum type="romanLcPeriod"/>
            </a:pPr>
            <a:r>
              <a:rPr lang="en-US" sz="2000" dirty="0"/>
              <a:t>Ensure that the website has Google Analytics or any other preferred web analytics tool set up to monitor website traffic and user behavior.</a:t>
            </a:r>
            <a:br>
              <a:rPr lang="en-US" sz="2000" dirty="0"/>
            </a:br>
            <a:endParaRPr lang="en-US" sz="2000" dirty="0"/>
          </a:p>
          <a:p>
            <a:pPr>
              <a:buFont typeface="Wingdings" pitchFamily="2" charset="2"/>
              <a:buChar char="v"/>
            </a:pPr>
            <a:r>
              <a:rPr lang="en-US" sz="2000" dirty="0"/>
              <a:t>Remember that an SEO audit is an ongoing process, and regular checks and optimizations are necessary to maintain and improve search engine rankings. If you're not confident in conducting a comprehensive audit yourself, consider seeking help from an experienced SEO professional or agency.</a:t>
            </a:r>
          </a:p>
          <a:p>
            <a:endParaRPr lang="en-US"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idx="1"/>
          </p:nvPr>
        </p:nvSpPr>
        <p:spPr>
          <a:xfrm>
            <a:off x="310896" y="182880"/>
            <a:ext cx="11585448" cy="6217920"/>
          </a:xfrm>
        </p:spPr>
        <p:txBody>
          <a:bodyPr/>
          <a:lstStyle/>
          <a:p>
            <a:endParaRPr lang="en-US"/>
          </a:p>
        </p:txBody>
      </p:sp>
      <p:pic>
        <p:nvPicPr>
          <p:cNvPr id="4" name="Picture 3" descr="SEO Recommendation .png"/>
          <p:cNvPicPr>
            <a:picLocks noChangeAspect="1"/>
          </p:cNvPicPr>
          <p:nvPr/>
        </p:nvPicPr>
        <p:blipFill>
          <a:blip r:embed="rId2"/>
          <a:stretch>
            <a:fillRect/>
          </a:stretch>
        </p:blipFill>
        <p:spPr>
          <a:xfrm>
            <a:off x="399750" y="219456"/>
            <a:ext cx="6074202" cy="5916168"/>
          </a:xfrm>
          <a:prstGeom prst="rect">
            <a:avLst/>
          </a:prstGeom>
        </p:spPr>
      </p:pic>
      <p:pic>
        <p:nvPicPr>
          <p:cNvPr id="5" name="Picture 4" descr="SEO - Tag .png"/>
          <p:cNvPicPr>
            <a:picLocks noChangeAspect="1"/>
          </p:cNvPicPr>
          <p:nvPr/>
        </p:nvPicPr>
        <p:blipFill>
          <a:blip r:embed="rId3"/>
          <a:stretch>
            <a:fillRect/>
          </a:stretch>
        </p:blipFill>
        <p:spPr>
          <a:xfrm>
            <a:off x="6702552" y="183382"/>
            <a:ext cx="5130012" cy="599746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7419" y="0"/>
            <a:ext cx="10870721" cy="715994"/>
          </a:xfrm>
        </p:spPr>
        <p:txBody>
          <a:bodyPr>
            <a:normAutofit/>
          </a:bodyPr>
          <a:lstStyle/>
          <a:p>
            <a:pPr algn="ctr"/>
            <a:r>
              <a:rPr lang="en-US" b="1" dirty="0" smtClean="0"/>
              <a:t>Keyword Research:</a:t>
            </a:r>
            <a:endParaRPr lang="en-US" b="1" dirty="0"/>
          </a:p>
        </p:txBody>
      </p:sp>
      <p:sp>
        <p:nvSpPr>
          <p:cNvPr id="3" name="Text Placeholder 2"/>
          <p:cNvSpPr>
            <a:spLocks noGrp="1"/>
          </p:cNvSpPr>
          <p:nvPr>
            <p:ph idx="1"/>
          </p:nvPr>
        </p:nvSpPr>
        <p:spPr>
          <a:xfrm>
            <a:off x="295423" y="724620"/>
            <a:ext cx="3250034" cy="5971602"/>
          </a:xfrm>
        </p:spPr>
        <p:txBody>
          <a:bodyPr/>
          <a:lstStyle/>
          <a:p>
            <a:r>
              <a:rPr lang="en-US" sz="2000" dirty="0" smtClean="0"/>
              <a:t>Keyword research is a crucial process in digital marketing and SEO (Search Engine Optimization). It involves identifying and analyzing relevant keywords that align with a business's objectives and target audience. For </a:t>
            </a:r>
            <a:r>
              <a:rPr lang="en-US" sz="2000" dirty="0" err="1" smtClean="0"/>
              <a:t>Balaji</a:t>
            </a:r>
            <a:r>
              <a:rPr lang="en-US" sz="2000" dirty="0" smtClean="0"/>
              <a:t> </a:t>
            </a:r>
            <a:r>
              <a:rPr lang="en-US" sz="2000" dirty="0" err="1" smtClean="0"/>
              <a:t>Telefilms</a:t>
            </a:r>
            <a:r>
              <a:rPr lang="en-US" sz="2000" dirty="0" smtClean="0"/>
              <a:t>, a media and entertainment company, the following steps can be taken to conduct keyword research</a:t>
            </a:r>
            <a:r>
              <a:rPr lang="en-US" dirty="0" smtClean="0"/>
              <a:t>:</a:t>
            </a:r>
            <a:endParaRPr lang="en-US" dirty="0"/>
          </a:p>
        </p:txBody>
      </p:sp>
      <p:pic>
        <p:nvPicPr>
          <p:cNvPr id="4" name="Picture 3" descr="SEMRUSH.png"/>
          <p:cNvPicPr>
            <a:picLocks noChangeAspect="1"/>
          </p:cNvPicPr>
          <p:nvPr/>
        </p:nvPicPr>
        <p:blipFill>
          <a:blip r:embed="rId2"/>
          <a:stretch>
            <a:fillRect/>
          </a:stretch>
        </p:blipFill>
        <p:spPr>
          <a:xfrm>
            <a:off x="3571334" y="724616"/>
            <a:ext cx="8402129" cy="6003987"/>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idx="1"/>
          </p:nvPr>
        </p:nvSpPr>
        <p:spPr>
          <a:xfrm>
            <a:off x="436097" y="215660"/>
            <a:ext cx="5774921" cy="6424291"/>
          </a:xfrm>
        </p:spPr>
        <p:txBody>
          <a:bodyPr>
            <a:normAutofit fontScale="92500" lnSpcReduction="20000"/>
          </a:bodyPr>
          <a:lstStyle/>
          <a:p>
            <a:r>
              <a:rPr lang="en-US" b="1" u="sng" dirty="0" smtClean="0"/>
              <a:t>Define Research Objectives: </a:t>
            </a:r>
            <a:r>
              <a:rPr lang="en-US" dirty="0" smtClean="0"/>
              <a:t>Start by clearly defining the research objectives. In this case, </a:t>
            </a:r>
            <a:r>
              <a:rPr lang="en-US" dirty="0" err="1" smtClean="0"/>
              <a:t>Balaji</a:t>
            </a:r>
            <a:r>
              <a:rPr lang="en-US" dirty="0" smtClean="0"/>
              <a:t> </a:t>
            </a:r>
            <a:r>
              <a:rPr lang="en-US" dirty="0" err="1" smtClean="0"/>
              <a:t>Telefilms</a:t>
            </a:r>
            <a:r>
              <a:rPr lang="en-US" dirty="0" smtClean="0"/>
              <a:t> may want to increase website traffic, improve online visibility, and boost conversions for its media content. Understanding the specific goals will help in finding the right keywords to target.</a:t>
            </a:r>
          </a:p>
          <a:p>
            <a:r>
              <a:rPr lang="en-US" b="1" u="sng" dirty="0" smtClean="0"/>
              <a:t>Brainstorm Seed Keywords</a:t>
            </a:r>
            <a:r>
              <a:rPr lang="en-US" b="1" dirty="0" smtClean="0"/>
              <a:t>: </a:t>
            </a:r>
            <a:r>
              <a:rPr lang="en-US" dirty="0" smtClean="0"/>
              <a:t>Brainstorm a list of seed keywords that are directly related to </a:t>
            </a:r>
            <a:r>
              <a:rPr lang="en-US" dirty="0" err="1" smtClean="0"/>
              <a:t>Balaji</a:t>
            </a:r>
            <a:r>
              <a:rPr lang="en-US" dirty="0" smtClean="0"/>
              <a:t> </a:t>
            </a:r>
            <a:r>
              <a:rPr lang="en-US" dirty="0" err="1" smtClean="0"/>
              <a:t>Telefilms'</a:t>
            </a:r>
            <a:r>
              <a:rPr lang="en-US" dirty="0" smtClean="0"/>
              <a:t> offerings and services. Seed keywords are the foundation of the research and act as starting points for further exploration. Examples of seed keywords could be "Indian TV shows," "Hindi web series," "</a:t>
            </a:r>
            <a:r>
              <a:rPr lang="en-US" dirty="0" err="1" smtClean="0"/>
              <a:t>Bollywood</a:t>
            </a:r>
            <a:r>
              <a:rPr lang="en-US" dirty="0" smtClean="0"/>
              <a:t> entertainment," etc.</a:t>
            </a:r>
          </a:p>
          <a:p>
            <a:r>
              <a:rPr lang="en-US" b="1" u="sng" dirty="0" smtClean="0"/>
              <a:t>Utilize Keyword Research Tools: </a:t>
            </a:r>
            <a:r>
              <a:rPr lang="en-US" dirty="0" smtClean="0"/>
              <a:t>Leverage keyword research tools like </a:t>
            </a:r>
            <a:r>
              <a:rPr lang="en-US" dirty="0" err="1" smtClean="0"/>
              <a:t>SEMrush</a:t>
            </a:r>
            <a:r>
              <a:rPr lang="en-US" dirty="0" smtClean="0"/>
              <a:t> or </a:t>
            </a:r>
            <a:r>
              <a:rPr lang="en-US" dirty="0" err="1" smtClean="0"/>
              <a:t>Moz</a:t>
            </a:r>
            <a:r>
              <a:rPr lang="en-US" dirty="0" smtClean="0"/>
              <a:t> Keyword Explorer to expand the seed keyword list and gain insights into search volume, competition, and potential traffic. These tools provide valuable data on keyword variations and related terms.</a:t>
            </a:r>
          </a:p>
          <a:p>
            <a:r>
              <a:rPr lang="en-US" b="1" u="sng" dirty="0" smtClean="0"/>
              <a:t>Analyze Competitor Keywords:</a:t>
            </a:r>
            <a:r>
              <a:rPr lang="en-US" u="sng" dirty="0" smtClean="0"/>
              <a:t> </a:t>
            </a:r>
            <a:r>
              <a:rPr lang="en-US" dirty="0" smtClean="0"/>
              <a:t>Identify competitors in the media and entertainment industry and analyze their keyword strategies. Look for keywords that they are targeting successfully and consider incorporating them into </a:t>
            </a:r>
            <a:r>
              <a:rPr lang="en-US" dirty="0" err="1" smtClean="0"/>
              <a:t>Balaji</a:t>
            </a:r>
            <a:r>
              <a:rPr lang="en-US" dirty="0" smtClean="0"/>
              <a:t> </a:t>
            </a:r>
            <a:r>
              <a:rPr lang="en-US" dirty="0" err="1" smtClean="0"/>
              <a:t>Telefilms'</a:t>
            </a:r>
            <a:r>
              <a:rPr lang="en-US" dirty="0" smtClean="0"/>
              <a:t> own strategy. Tools like </a:t>
            </a:r>
            <a:r>
              <a:rPr lang="en-US" dirty="0" err="1" smtClean="0"/>
              <a:t>SEMrush</a:t>
            </a:r>
            <a:r>
              <a:rPr lang="en-US" dirty="0" smtClean="0"/>
              <a:t> or </a:t>
            </a:r>
            <a:r>
              <a:rPr lang="en-US" dirty="0" err="1" smtClean="0"/>
              <a:t>Moz</a:t>
            </a:r>
            <a:r>
              <a:rPr lang="en-US" dirty="0" smtClean="0"/>
              <a:t> can help uncover competitor keywords.</a:t>
            </a:r>
          </a:p>
          <a:p>
            <a:pPr>
              <a:buNone/>
            </a:pPr>
            <a:endParaRPr lang="en-US" dirty="0"/>
          </a:p>
        </p:txBody>
      </p:sp>
      <p:pic>
        <p:nvPicPr>
          <p:cNvPr id="5" name="Picture 4" descr="SEM.png"/>
          <p:cNvPicPr>
            <a:picLocks noChangeAspect="1"/>
          </p:cNvPicPr>
          <p:nvPr/>
        </p:nvPicPr>
        <p:blipFill>
          <a:blip r:embed="rId2"/>
          <a:stretch>
            <a:fillRect/>
          </a:stretch>
        </p:blipFill>
        <p:spPr>
          <a:xfrm>
            <a:off x="6411652" y="498684"/>
            <a:ext cx="5484175" cy="5824478"/>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6" name="Content Placeholder 5" descr="Members (1).png"/>
          <p:cNvPicPr>
            <a:picLocks noGrp="1" noChangeAspect="1"/>
          </p:cNvPicPr>
          <p:nvPr>
            <p:ph idx="1"/>
          </p:nvPr>
        </p:nvPicPr>
        <p:blipFill>
          <a:blip r:embed="rId2"/>
          <a:stretch>
            <a:fillRect/>
          </a:stretch>
        </p:blipFill>
        <p:spPr>
          <a:xfrm>
            <a:off x="241540" y="103713"/>
            <a:ext cx="11714671" cy="6633517"/>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idx="1"/>
          </p:nvPr>
        </p:nvSpPr>
        <p:spPr>
          <a:xfrm>
            <a:off x="253218" y="129396"/>
            <a:ext cx="6785937" cy="6552758"/>
          </a:xfrm>
        </p:spPr>
        <p:txBody>
          <a:bodyPr/>
          <a:lstStyle/>
          <a:p>
            <a:r>
              <a:rPr lang="en-US" b="1" u="sng" dirty="0" smtClean="0"/>
              <a:t>Long-tail Keyword Exploration: </a:t>
            </a:r>
            <a:r>
              <a:rPr lang="en-US" dirty="0" smtClean="0"/>
              <a:t>Long-tail keywords are more specific, longer phrases that usually have lower search volume but higher conversion potential. They often indicate more focused intent from users. For </a:t>
            </a:r>
            <a:r>
              <a:rPr lang="en-US" dirty="0" err="1" smtClean="0"/>
              <a:t>Balaji</a:t>
            </a:r>
            <a:r>
              <a:rPr lang="en-US" dirty="0" smtClean="0"/>
              <a:t> </a:t>
            </a:r>
            <a:r>
              <a:rPr lang="en-US" dirty="0" err="1" smtClean="0"/>
              <a:t>Telefilms</a:t>
            </a:r>
            <a:r>
              <a:rPr lang="en-US" dirty="0" smtClean="0"/>
              <a:t>, focus on long-tail keywords related to their popular TV shows, web series, and movies. Examples include "best Indian TV shows with strong female leads," "</a:t>
            </a:r>
            <a:r>
              <a:rPr lang="en-US" dirty="0" err="1" smtClean="0"/>
              <a:t>Bollywood</a:t>
            </a:r>
            <a:r>
              <a:rPr lang="en-US" dirty="0" smtClean="0"/>
              <a:t> web series for youth," etc.</a:t>
            </a:r>
          </a:p>
          <a:p>
            <a:r>
              <a:rPr lang="en-US" b="1" u="sng" dirty="0" smtClean="0"/>
              <a:t>Assess Competition and Conversion Potential: </a:t>
            </a:r>
            <a:r>
              <a:rPr lang="en-US" dirty="0" smtClean="0"/>
              <a:t>While targeting long-tail keywords, consider their competition level and conversion potential. Choose keywords that have a reasonable search volume, moderate competition, and indicate user intent aligned with </a:t>
            </a:r>
            <a:r>
              <a:rPr lang="en-US" dirty="0" err="1" smtClean="0"/>
              <a:t>Balaji</a:t>
            </a:r>
            <a:r>
              <a:rPr lang="en-US" dirty="0" smtClean="0"/>
              <a:t> </a:t>
            </a:r>
            <a:r>
              <a:rPr lang="en-US" dirty="0" err="1" smtClean="0"/>
              <a:t>Telefilms'</a:t>
            </a:r>
            <a:r>
              <a:rPr lang="en-US" dirty="0" smtClean="0"/>
              <a:t> offerings. These keywords are more likely to bring in relevant traffic and higher conversion rates.</a:t>
            </a:r>
          </a:p>
          <a:p>
            <a:r>
              <a:rPr lang="en-US" b="1" u="sng" dirty="0" smtClean="0"/>
              <a:t>Optimize Website Content</a:t>
            </a:r>
            <a:r>
              <a:rPr lang="en-US" b="1" dirty="0" smtClean="0"/>
              <a:t>: </a:t>
            </a:r>
            <a:r>
              <a:rPr lang="en-US" dirty="0" smtClean="0"/>
              <a:t>Once the target keywords are identified, optimize the website's content to include these keywords naturally. Create high-quality, engaging content that addresses the user's intent and provides value. This approach can improve search engine rankings and attract more qualified visitors.</a:t>
            </a:r>
          </a:p>
          <a:p>
            <a:endParaRPr lang="en-US" dirty="0"/>
          </a:p>
        </p:txBody>
      </p:sp>
      <p:pic>
        <p:nvPicPr>
          <p:cNvPr id="4" name="Picture 3" descr="ss.png"/>
          <p:cNvPicPr>
            <a:picLocks noChangeAspect="1"/>
          </p:cNvPicPr>
          <p:nvPr/>
        </p:nvPicPr>
        <p:blipFill>
          <a:blip r:embed="rId2"/>
          <a:stretch>
            <a:fillRect/>
          </a:stretch>
        </p:blipFill>
        <p:spPr>
          <a:xfrm>
            <a:off x="6948501" y="310551"/>
            <a:ext cx="5075360" cy="6055743"/>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0937" y="207034"/>
            <a:ext cx="9558068" cy="1138687"/>
          </a:xfrm>
        </p:spPr>
        <p:txBody>
          <a:bodyPr>
            <a:normAutofit fontScale="90000"/>
          </a:bodyPr>
          <a:lstStyle/>
          <a:p>
            <a:pPr algn="ctr"/>
            <a:r>
              <a:rPr lang="en-US" b="1" dirty="0" smtClean="0"/>
              <a:t>On page Optimization</a:t>
            </a:r>
            <a:r>
              <a:rPr lang="en-US" dirty="0" smtClean="0"/>
              <a:t>: Meta Tag optimization &amp; content optimization</a:t>
            </a:r>
            <a:endParaRPr lang="en-US" dirty="0"/>
          </a:p>
        </p:txBody>
      </p:sp>
      <p:sp>
        <p:nvSpPr>
          <p:cNvPr id="3" name="Content Placeholder 2"/>
          <p:cNvSpPr>
            <a:spLocks noGrp="1"/>
          </p:cNvSpPr>
          <p:nvPr>
            <p:ph idx="1"/>
          </p:nvPr>
        </p:nvSpPr>
        <p:spPr>
          <a:xfrm>
            <a:off x="677333" y="1302589"/>
            <a:ext cx="11020085" cy="5210354"/>
          </a:xfrm>
        </p:spPr>
        <p:txBody>
          <a:bodyPr/>
          <a:lstStyle/>
          <a:p>
            <a:pPr>
              <a:buNone/>
            </a:pPr>
            <a:r>
              <a:rPr lang="en-US" sz="2000" b="1" u="sng" dirty="0" smtClean="0"/>
              <a:t>Meta Tag Optimization:</a:t>
            </a:r>
          </a:p>
          <a:p>
            <a:r>
              <a:rPr lang="en-US" b="1" dirty="0" smtClean="0"/>
              <a:t>Title Tag:</a:t>
            </a:r>
            <a:r>
              <a:rPr lang="en-US" dirty="0" smtClean="0"/>
              <a:t> The title tag is the most important meta tag. Ensure each page has a unique and descriptive title (around 50-60 characters) that includes relevant keywords and clearly reflects the content of the page. For example: "Popular Indian TV Shows | </a:t>
            </a:r>
            <a:r>
              <a:rPr lang="en-US" dirty="0" err="1" smtClean="0"/>
              <a:t>Balaji</a:t>
            </a:r>
            <a:r>
              <a:rPr lang="en-US" dirty="0" smtClean="0"/>
              <a:t> </a:t>
            </a:r>
            <a:r>
              <a:rPr lang="en-US" dirty="0" err="1" smtClean="0"/>
              <a:t>Telefilms</a:t>
            </a:r>
            <a:r>
              <a:rPr lang="en-US" dirty="0" smtClean="0"/>
              <a:t>."</a:t>
            </a:r>
          </a:p>
          <a:p>
            <a:r>
              <a:rPr lang="en-US" b="1" dirty="0" smtClean="0"/>
              <a:t>Meta Description:</a:t>
            </a:r>
            <a:r>
              <a:rPr lang="en-US" dirty="0" smtClean="0"/>
              <a:t> Write compelling meta descriptions (around 150-160 characters) for each page. The description should accurately summarize the content and include relevant keywords to encourage users to click on the link. For example: "Explore the best Indian TV shows and web series produced by </a:t>
            </a:r>
            <a:r>
              <a:rPr lang="en-US" dirty="0" err="1" smtClean="0"/>
              <a:t>Balaji</a:t>
            </a:r>
            <a:r>
              <a:rPr lang="en-US" dirty="0" smtClean="0"/>
              <a:t> </a:t>
            </a:r>
            <a:r>
              <a:rPr lang="en-US" dirty="0" err="1" smtClean="0"/>
              <a:t>Telefilms</a:t>
            </a:r>
            <a:r>
              <a:rPr lang="en-US" dirty="0" smtClean="0"/>
              <a:t>, a leading media and entertainment company."</a:t>
            </a:r>
          </a:p>
          <a:p>
            <a:r>
              <a:rPr lang="en-US" b="1" dirty="0" smtClean="0"/>
              <a:t>URL Structure:</a:t>
            </a:r>
            <a:r>
              <a:rPr lang="en-US" dirty="0" smtClean="0"/>
              <a:t> Create user-friendly and descriptive URLs for each page. Include relevant keywords in the URL to make it more search engine friendly. For example: "</a:t>
            </a:r>
            <a:r>
              <a:rPr lang="en-US" u="sng" dirty="0" smtClean="0">
                <a:hlinkClick r:id="rId2"/>
              </a:rPr>
              <a:t>www.balajitelefilms.com/bollywood-web-series</a:t>
            </a:r>
            <a:r>
              <a:rPr lang="en-US" dirty="0" smtClean="0"/>
              <a:t>."</a:t>
            </a:r>
          </a:p>
          <a:p>
            <a:r>
              <a:rPr lang="en-US" b="1" dirty="0" smtClean="0"/>
              <a:t>Header Tags (H1, H2, H3, etc.):</a:t>
            </a:r>
            <a:r>
              <a:rPr lang="en-US" dirty="0" smtClean="0"/>
              <a:t> Use header tags to structure the content hierarchy. The H1 tag should contain the main target keyword and reflect the page's topic. Subheadings (H2, H3, etc.) should be used to organize content under different sections.</a:t>
            </a:r>
          </a:p>
          <a:p>
            <a:pPr>
              <a:buNone/>
            </a:pPr>
            <a:endParaRPr lang="en-US"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13432" y="219646"/>
            <a:ext cx="7483255" cy="6276045"/>
          </a:xfrm>
        </p:spPr>
        <p:txBody>
          <a:bodyPr>
            <a:normAutofit fontScale="85000" lnSpcReduction="10000"/>
          </a:bodyPr>
          <a:lstStyle/>
          <a:p>
            <a:pPr>
              <a:buNone/>
            </a:pPr>
            <a:r>
              <a:rPr lang="en-US" sz="2100" b="1" u="sng" dirty="0" smtClean="0"/>
              <a:t>Content Optimization:</a:t>
            </a:r>
            <a:endParaRPr lang="en-US" sz="2100" u="sng" dirty="0" smtClean="0"/>
          </a:p>
          <a:p>
            <a:r>
              <a:rPr lang="en-US" b="1" dirty="0" smtClean="0"/>
              <a:t>Keyword Research:</a:t>
            </a:r>
            <a:r>
              <a:rPr lang="en-US" dirty="0" smtClean="0"/>
              <a:t> Conduct thorough keyword research to identify relevant keywords for each page. Use tools like </a:t>
            </a:r>
            <a:r>
              <a:rPr lang="en-US" dirty="0" err="1" smtClean="0"/>
              <a:t>SEMrush</a:t>
            </a:r>
            <a:r>
              <a:rPr lang="en-US" dirty="0" smtClean="0"/>
              <a:t> or </a:t>
            </a:r>
            <a:r>
              <a:rPr lang="en-US" dirty="0" err="1" smtClean="0"/>
              <a:t>Moz</a:t>
            </a:r>
            <a:r>
              <a:rPr lang="en-US" dirty="0" smtClean="0"/>
              <a:t> Keyword Explorer to find keywords with good search volume and low competition that align with </a:t>
            </a:r>
            <a:r>
              <a:rPr lang="en-US" dirty="0" err="1" smtClean="0"/>
              <a:t>Balaji</a:t>
            </a:r>
            <a:r>
              <a:rPr lang="en-US" dirty="0" smtClean="0"/>
              <a:t> </a:t>
            </a:r>
            <a:r>
              <a:rPr lang="en-US" dirty="0" err="1" smtClean="0"/>
              <a:t>Telefilms'</a:t>
            </a:r>
            <a:r>
              <a:rPr lang="en-US" dirty="0" smtClean="0"/>
              <a:t> offerings.</a:t>
            </a:r>
          </a:p>
          <a:p>
            <a:r>
              <a:rPr lang="en-US" b="1" dirty="0" smtClean="0"/>
              <a:t>Quality and Unique Content:</a:t>
            </a:r>
            <a:r>
              <a:rPr lang="en-US" dirty="0" smtClean="0"/>
              <a:t> Create high-quality, unique, and engaging content that adds value to the audience. Avoid duplicate content as it can negatively impact SEO rankings.</a:t>
            </a:r>
          </a:p>
          <a:p>
            <a:r>
              <a:rPr lang="en-US" b="1" dirty="0" smtClean="0"/>
              <a:t>Keyword Placement:</a:t>
            </a:r>
            <a:r>
              <a:rPr lang="en-US" dirty="0" smtClean="0"/>
              <a:t> Incorporate the chosen target keywords naturally throughout the content. Avoid keyword stuffing, as it can lead to penalties from search engines. Aim for a keyword density of around 1-2%.</a:t>
            </a:r>
          </a:p>
          <a:p>
            <a:r>
              <a:rPr lang="en-US" b="1" dirty="0" smtClean="0"/>
              <a:t>Use of Multimedia:</a:t>
            </a:r>
            <a:r>
              <a:rPr lang="en-US" dirty="0" smtClean="0"/>
              <a:t> Enhance the content with relevant images, videos, and </a:t>
            </a:r>
            <a:r>
              <a:rPr lang="en-US" dirty="0" err="1" smtClean="0"/>
              <a:t>infographics</a:t>
            </a:r>
            <a:r>
              <a:rPr lang="en-US" dirty="0" smtClean="0"/>
              <a:t>. Multimedia can make the content more engaging and shareable.</a:t>
            </a:r>
          </a:p>
          <a:p>
            <a:r>
              <a:rPr lang="en-US" b="1" dirty="0" smtClean="0"/>
              <a:t>Internal and External Linking:</a:t>
            </a:r>
            <a:r>
              <a:rPr lang="en-US" dirty="0" smtClean="0"/>
              <a:t> Include relevant internal links to other pages on the website. Also, link to reputable external sources where appropriate. This helps search engines understand the context of the content and improves user navigation.</a:t>
            </a:r>
          </a:p>
          <a:p>
            <a:r>
              <a:rPr lang="en-US" b="1" dirty="0" smtClean="0"/>
              <a:t>Mobile-Friendly Content:</a:t>
            </a:r>
            <a:r>
              <a:rPr lang="en-US" dirty="0" smtClean="0"/>
              <a:t> Ensure the website and its content are responsive and optimized for mobile devices. Mobile-friendliness is crucial for both SEO and user experience.</a:t>
            </a:r>
          </a:p>
          <a:p>
            <a:r>
              <a:rPr lang="en-US" b="1" dirty="0" smtClean="0"/>
              <a:t>Readable and </a:t>
            </a:r>
            <a:r>
              <a:rPr lang="en-US" b="1" dirty="0" err="1" smtClean="0"/>
              <a:t>Scannable</a:t>
            </a:r>
            <a:r>
              <a:rPr lang="en-US" b="1" dirty="0" smtClean="0"/>
              <a:t> Content:</a:t>
            </a:r>
            <a:r>
              <a:rPr lang="en-US" dirty="0" smtClean="0"/>
              <a:t> Break the content into smaller paragraphs, use bullet points, and formatting (bold, italics) to make it easy to read and scan.</a:t>
            </a:r>
          </a:p>
          <a:p>
            <a:r>
              <a:rPr lang="en-US" b="1" dirty="0" smtClean="0"/>
              <a:t>Social Media Integration:</a:t>
            </a:r>
            <a:r>
              <a:rPr lang="en-US" dirty="0" smtClean="0"/>
              <a:t> Add social media sharing buttons to encourage users to share the content on their social networks.</a:t>
            </a:r>
          </a:p>
          <a:p>
            <a:endParaRPr lang="en-US" dirty="0"/>
          </a:p>
        </p:txBody>
      </p:sp>
      <p:pic>
        <p:nvPicPr>
          <p:cNvPr id="6" name="Picture 5" descr="SEO - Content.png"/>
          <p:cNvPicPr>
            <a:picLocks noChangeAspect="1"/>
          </p:cNvPicPr>
          <p:nvPr/>
        </p:nvPicPr>
        <p:blipFill>
          <a:blip r:embed="rId2"/>
          <a:stretch>
            <a:fillRect/>
          </a:stretch>
        </p:blipFill>
        <p:spPr>
          <a:xfrm>
            <a:off x="7942889" y="488273"/>
            <a:ext cx="4142579" cy="6020668"/>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18"/>
          <p:cNvSpPr txBox="1">
            <a:spLocks noGrp="1"/>
          </p:cNvSpPr>
          <p:nvPr>
            <p:ph type="title"/>
          </p:nvPr>
        </p:nvSpPr>
        <p:spPr>
          <a:xfrm>
            <a:off x="0" y="0"/>
            <a:ext cx="5753686" cy="576775"/>
          </a:xfrm>
          <a:prstGeom prst="rect">
            <a:avLst/>
          </a:prstGeom>
          <a:noFill/>
          <a:ln>
            <a:noFill/>
          </a:ln>
        </p:spPr>
        <p:txBody>
          <a:bodyPr spcFirstLastPara="1" wrap="square" lIns="91425" tIns="45700" rIns="91425" bIns="45700" anchor="ctr" anchorCtr="0">
            <a:normAutofit fontScale="90000"/>
          </a:bodyPr>
          <a:lstStyle/>
          <a:p>
            <a:pPr lvl="0" algn="ctr">
              <a:buSzPts val="4400"/>
              <a:buFont typeface="Arial" pitchFamily="34" charset="0"/>
              <a:buChar char="•"/>
            </a:pPr>
            <a:r>
              <a:rPr lang="en-GB" sz="3600" u="sng" dirty="0">
                <a:solidFill>
                  <a:schemeClr val="hlink"/>
                </a:solidFill>
                <a:hlinkClick r:id="rId3"/>
              </a:rPr>
              <a:t> Content Calendar </a:t>
            </a:r>
            <a:r>
              <a:rPr lang="en-GB" sz="3100" u="sng" dirty="0">
                <a:solidFill>
                  <a:schemeClr val="hlink"/>
                </a:solidFill>
                <a:hlinkClick r:id="rId3"/>
              </a:rPr>
              <a:t>Example</a:t>
            </a:r>
            <a:r>
              <a:rPr lang="en-GB" sz="3100" dirty="0"/>
              <a:t> </a:t>
            </a:r>
            <a:endParaRPr sz="3100" dirty="0"/>
          </a:p>
        </p:txBody>
      </p:sp>
      <p:sp>
        <p:nvSpPr>
          <p:cNvPr id="165" name="Google Shape;165;p18"/>
          <p:cNvSpPr txBox="1">
            <a:spLocks noGrp="1"/>
          </p:cNvSpPr>
          <p:nvPr>
            <p:ph idx="1"/>
          </p:nvPr>
        </p:nvSpPr>
        <p:spPr>
          <a:xfrm>
            <a:off x="502920" y="960120"/>
            <a:ext cx="11219688" cy="5705856"/>
          </a:xfrm>
          <a:prstGeom prst="rect">
            <a:avLst/>
          </a:prstGeom>
          <a:noFill/>
          <a:ln>
            <a:noFill/>
          </a:ln>
        </p:spPr>
        <p:txBody>
          <a:bodyPr spcFirstLastPara="1" wrap="square" lIns="91425" tIns="45700" rIns="91425" bIns="45700" anchor="t" anchorCtr="0">
            <a:normAutofit/>
          </a:bodyPr>
          <a:lstStyle/>
          <a:p>
            <a:endParaRPr lang="en-US" dirty="0"/>
          </a:p>
        </p:txBody>
      </p:sp>
      <p:pic>
        <p:nvPicPr>
          <p:cNvPr id="4" name="Picture 3" descr="2.jpeg"/>
          <p:cNvPicPr>
            <a:picLocks noChangeAspect="1"/>
          </p:cNvPicPr>
          <p:nvPr/>
        </p:nvPicPr>
        <p:blipFill>
          <a:blip r:embed="rId4"/>
          <a:stretch>
            <a:fillRect/>
          </a:stretch>
        </p:blipFill>
        <p:spPr>
          <a:xfrm>
            <a:off x="338328" y="576774"/>
            <a:ext cx="11679936" cy="6281225"/>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14"/>
          <p:cNvSpPr txBox="1">
            <a:spLocks noGrp="1"/>
          </p:cNvSpPr>
          <p:nvPr>
            <p:ph type="title"/>
          </p:nvPr>
        </p:nvSpPr>
        <p:spPr>
          <a:xfrm>
            <a:off x="729595" y="0"/>
            <a:ext cx="10515600" cy="735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ct val="100000"/>
              <a:buFont typeface="Calibri"/>
              <a:buNone/>
            </a:pPr>
            <a:r>
              <a:rPr lang="en-US" b="1" dirty="0"/>
              <a:t>Part 3: Content Ideas and Marketing Strategies</a:t>
            </a:r>
            <a:endParaRPr b="1" dirty="0"/>
          </a:p>
        </p:txBody>
      </p:sp>
      <p:sp>
        <p:nvSpPr>
          <p:cNvPr id="171" name="Google Shape;171;p14"/>
          <p:cNvSpPr txBox="1">
            <a:spLocks noGrp="1"/>
          </p:cNvSpPr>
          <p:nvPr>
            <p:ph idx="1"/>
          </p:nvPr>
        </p:nvSpPr>
        <p:spPr>
          <a:xfrm>
            <a:off x="451480" y="594360"/>
            <a:ext cx="11401500" cy="6126480"/>
          </a:xfrm>
          <a:prstGeom prst="rect">
            <a:avLst/>
          </a:prstGeom>
          <a:noFill/>
          <a:ln>
            <a:noFill/>
          </a:ln>
        </p:spPr>
        <p:txBody>
          <a:bodyPr spcFirstLastPara="1" wrap="square" lIns="91425" tIns="45700" rIns="91425" bIns="45700" anchor="t" anchorCtr="0">
            <a:noAutofit/>
          </a:bodyPr>
          <a:lstStyle/>
          <a:p>
            <a:pPr marL="457200" lvl="0" indent="0" algn="l" rtl="0">
              <a:lnSpc>
                <a:spcPct val="115000"/>
              </a:lnSpc>
              <a:spcBef>
                <a:spcPts val="1200"/>
              </a:spcBef>
              <a:spcAft>
                <a:spcPts val="0"/>
              </a:spcAft>
              <a:buNone/>
            </a:pPr>
            <a:r>
              <a:rPr lang="en-US" sz="1800" b="1" dirty="0">
                <a:solidFill>
                  <a:schemeClr val="accent1"/>
                </a:solidFill>
                <a:latin typeface="Arial"/>
                <a:ea typeface="Arial"/>
                <a:cs typeface="Arial"/>
                <a:sym typeface="Arial"/>
              </a:rPr>
              <a:t>Content Calendar for July (</a:t>
            </a:r>
            <a:r>
              <a:rPr lang="en-US" sz="1800" b="1" dirty="0" err="1">
                <a:solidFill>
                  <a:schemeClr val="accent1"/>
                </a:solidFill>
                <a:latin typeface="Arial"/>
                <a:ea typeface="Arial"/>
                <a:cs typeface="Arial"/>
                <a:sym typeface="Arial"/>
              </a:rPr>
              <a:t>Balaji</a:t>
            </a:r>
            <a:r>
              <a:rPr lang="en-US" sz="1800" b="1" dirty="0">
                <a:solidFill>
                  <a:schemeClr val="accent1"/>
                </a:solidFill>
                <a:latin typeface="Arial"/>
                <a:ea typeface="Arial"/>
                <a:cs typeface="Arial"/>
                <a:sym typeface="Arial"/>
              </a:rPr>
              <a:t> </a:t>
            </a:r>
            <a:r>
              <a:rPr lang="en-US" sz="1800" b="1" dirty="0" err="1">
                <a:solidFill>
                  <a:schemeClr val="accent1"/>
                </a:solidFill>
                <a:latin typeface="Arial"/>
                <a:ea typeface="Arial"/>
                <a:cs typeface="Arial"/>
                <a:sym typeface="Arial"/>
              </a:rPr>
              <a:t>Telefilms</a:t>
            </a:r>
            <a:r>
              <a:rPr lang="en-US" sz="1800" b="1" dirty="0">
                <a:solidFill>
                  <a:schemeClr val="accent1"/>
                </a:solidFill>
                <a:latin typeface="Arial"/>
                <a:ea typeface="Arial"/>
                <a:cs typeface="Arial"/>
                <a:sym typeface="Arial"/>
              </a:rPr>
              <a:t>)</a:t>
            </a:r>
          </a:p>
          <a:p>
            <a:pPr marL="457200" lvl="0" indent="0" algn="l" rtl="0">
              <a:lnSpc>
                <a:spcPct val="115000"/>
              </a:lnSpc>
              <a:spcBef>
                <a:spcPts val="1200"/>
              </a:spcBef>
              <a:spcAft>
                <a:spcPts val="0"/>
              </a:spcAft>
              <a:buNone/>
            </a:pPr>
            <a:r>
              <a:rPr lang="en-US" sz="2000" b="1" dirty="0">
                <a:solidFill>
                  <a:srgbClr val="7030A0"/>
                </a:solidFill>
                <a:latin typeface="Arial"/>
                <a:ea typeface="Arial"/>
                <a:cs typeface="Arial"/>
                <a:sym typeface="Arial"/>
              </a:rPr>
              <a:t>Content Theme</a:t>
            </a:r>
            <a:r>
              <a:rPr lang="en-US" sz="1900" b="1" dirty="0">
                <a:solidFill>
                  <a:srgbClr val="7030A0"/>
                </a:solidFill>
                <a:latin typeface="Arial"/>
                <a:ea typeface="Arial"/>
                <a:cs typeface="Arial"/>
                <a:sym typeface="Arial"/>
              </a:rPr>
              <a:t>: </a:t>
            </a:r>
            <a:r>
              <a:rPr lang="en-US" sz="2200" b="1" dirty="0">
                <a:solidFill>
                  <a:srgbClr val="7030A0"/>
                </a:solidFill>
                <a:latin typeface="Arial"/>
                <a:ea typeface="Arial"/>
                <a:cs typeface="Arial"/>
                <a:sym typeface="Arial"/>
              </a:rPr>
              <a:t>Celebrating Monsoon Magic</a:t>
            </a:r>
            <a:endParaRPr sz="2200" b="1">
              <a:solidFill>
                <a:srgbClr val="7030A0"/>
              </a:solidFill>
              <a:latin typeface="Arial"/>
              <a:ea typeface="Arial"/>
              <a:cs typeface="Arial"/>
              <a:sym typeface="Arial"/>
            </a:endParaRPr>
          </a:p>
          <a:p>
            <a:pPr marL="457200" lvl="0" indent="0" algn="l" rtl="0">
              <a:lnSpc>
                <a:spcPct val="115000"/>
              </a:lnSpc>
              <a:spcBef>
                <a:spcPts val="1200"/>
              </a:spcBef>
              <a:spcAft>
                <a:spcPts val="0"/>
              </a:spcAft>
              <a:buNone/>
            </a:pPr>
            <a:r>
              <a:rPr lang="en-US" sz="1900" b="1" u="sng" dirty="0">
                <a:latin typeface="Arial"/>
                <a:ea typeface="Arial"/>
                <a:cs typeface="Arial"/>
                <a:sym typeface="Arial"/>
              </a:rPr>
              <a:t>Week 4: July 24 - July 31</a:t>
            </a:r>
            <a:endParaRPr sz="1900" b="1" u="sng">
              <a:latin typeface="Arial"/>
              <a:ea typeface="Arial"/>
              <a:cs typeface="Arial"/>
              <a:sym typeface="Arial"/>
            </a:endParaRPr>
          </a:p>
          <a:p>
            <a:pPr marL="457200" lvl="0" indent="0" algn="l" rtl="0">
              <a:lnSpc>
                <a:spcPct val="115000"/>
              </a:lnSpc>
              <a:spcBef>
                <a:spcPts val="1200"/>
              </a:spcBef>
              <a:spcAft>
                <a:spcPts val="0"/>
              </a:spcAft>
              <a:buNone/>
            </a:pPr>
            <a:r>
              <a:rPr lang="en-US" sz="2400" b="1" dirty="0">
                <a:solidFill>
                  <a:srgbClr val="7030A0"/>
                </a:solidFill>
                <a:latin typeface="Arial"/>
                <a:ea typeface="Arial"/>
                <a:cs typeface="Arial"/>
                <a:sym typeface="Arial"/>
              </a:rPr>
              <a:t>Content Formats:</a:t>
            </a:r>
          </a:p>
          <a:p>
            <a:pPr marL="457200" lvl="0" indent="0" algn="l" rtl="0">
              <a:lnSpc>
                <a:spcPct val="115000"/>
              </a:lnSpc>
              <a:spcBef>
                <a:spcPts val="1200"/>
              </a:spcBef>
              <a:spcAft>
                <a:spcPts val="0"/>
              </a:spcAft>
              <a:buNone/>
            </a:pPr>
            <a:r>
              <a:rPr lang="en-US" sz="2000" b="1" u="sng" dirty="0">
                <a:solidFill>
                  <a:srgbClr val="000000"/>
                </a:solidFill>
                <a:latin typeface="Arial"/>
                <a:ea typeface="Arial"/>
                <a:cs typeface="Arial"/>
                <a:sym typeface="Arial"/>
              </a:rPr>
              <a:t>Blog Posts:</a:t>
            </a:r>
            <a:r>
              <a:rPr lang="en-US" sz="1800" b="1" dirty="0">
                <a:solidFill>
                  <a:srgbClr val="000000"/>
                </a:solidFill>
                <a:latin typeface="Arial"/>
                <a:ea typeface="Arial"/>
                <a:cs typeface="Arial"/>
                <a:sym typeface="Arial"/>
              </a:rPr>
              <a:t> </a:t>
            </a:r>
            <a:r>
              <a:rPr lang="en-US" sz="1900" dirty="0">
                <a:latin typeface="Arial"/>
                <a:ea typeface="Arial"/>
                <a:cs typeface="Arial"/>
                <a:sym typeface="Arial"/>
              </a:rPr>
              <a:t>Detailed articles about monsoon-inspired stories, memorable rain scenes from </a:t>
            </a:r>
            <a:r>
              <a:rPr lang="en-US" sz="1900" dirty="0" err="1">
                <a:latin typeface="Arial"/>
                <a:ea typeface="Arial"/>
                <a:cs typeface="Arial"/>
                <a:sym typeface="Arial"/>
              </a:rPr>
              <a:t>Balaji</a:t>
            </a:r>
            <a:r>
              <a:rPr lang="en-US" sz="1900" dirty="0">
                <a:latin typeface="Arial"/>
                <a:ea typeface="Arial"/>
                <a:cs typeface="Arial"/>
                <a:sym typeface="Arial"/>
              </a:rPr>
              <a:t> </a:t>
            </a:r>
            <a:r>
              <a:rPr lang="en-US" sz="1900" dirty="0" err="1">
                <a:latin typeface="Arial"/>
                <a:ea typeface="Arial"/>
                <a:cs typeface="Arial"/>
                <a:sym typeface="Arial"/>
              </a:rPr>
              <a:t>Telefilms'</a:t>
            </a:r>
            <a:r>
              <a:rPr lang="en-US" sz="1900" dirty="0">
                <a:latin typeface="Arial"/>
                <a:ea typeface="Arial"/>
                <a:cs typeface="Arial"/>
                <a:sym typeface="Arial"/>
              </a:rPr>
              <a:t> shows, and the impact of monsoon on Indian television.</a:t>
            </a:r>
            <a:endParaRPr sz="1900">
              <a:latin typeface="Arial"/>
              <a:ea typeface="Arial"/>
              <a:cs typeface="Arial"/>
              <a:sym typeface="Arial"/>
            </a:endParaRPr>
          </a:p>
          <a:p>
            <a:pPr marL="457200" lvl="0" indent="0" algn="l" rtl="0">
              <a:lnSpc>
                <a:spcPct val="115000"/>
              </a:lnSpc>
              <a:spcBef>
                <a:spcPts val="1200"/>
              </a:spcBef>
              <a:spcAft>
                <a:spcPts val="0"/>
              </a:spcAft>
              <a:buNone/>
            </a:pPr>
            <a:r>
              <a:rPr lang="en-US" sz="2000" b="1" u="sng" dirty="0">
                <a:latin typeface="Arial"/>
                <a:ea typeface="Arial"/>
                <a:cs typeface="Arial"/>
                <a:sym typeface="Arial"/>
              </a:rPr>
              <a:t>Videos:</a:t>
            </a:r>
            <a:r>
              <a:rPr lang="en-US" sz="1800" dirty="0">
                <a:latin typeface="Arial"/>
                <a:ea typeface="Arial"/>
                <a:cs typeface="Arial"/>
                <a:sym typeface="Arial"/>
              </a:rPr>
              <a:t> </a:t>
            </a:r>
            <a:r>
              <a:rPr lang="en-US" sz="1900" dirty="0">
                <a:latin typeface="Arial"/>
                <a:ea typeface="Arial"/>
                <a:cs typeface="Arial"/>
                <a:sym typeface="Arial"/>
              </a:rPr>
              <a:t>Behind-the-scenes footage of iconic rain sequences from </a:t>
            </a:r>
            <a:r>
              <a:rPr lang="en-US" sz="1900" dirty="0" err="1">
                <a:latin typeface="Arial"/>
                <a:ea typeface="Arial"/>
                <a:cs typeface="Arial"/>
                <a:sym typeface="Arial"/>
              </a:rPr>
              <a:t>Balaji</a:t>
            </a:r>
            <a:r>
              <a:rPr lang="en-US" sz="1900" dirty="0">
                <a:latin typeface="Arial"/>
                <a:ea typeface="Arial"/>
                <a:cs typeface="Arial"/>
                <a:sym typeface="Arial"/>
              </a:rPr>
              <a:t> </a:t>
            </a:r>
            <a:r>
              <a:rPr lang="en-US" sz="1900" dirty="0" err="1">
                <a:latin typeface="Arial"/>
                <a:ea typeface="Arial"/>
                <a:cs typeface="Arial"/>
                <a:sym typeface="Arial"/>
              </a:rPr>
              <a:t>Telefilms'</a:t>
            </a:r>
            <a:r>
              <a:rPr lang="en-US" sz="1900" dirty="0">
                <a:latin typeface="Arial"/>
                <a:ea typeface="Arial"/>
                <a:cs typeface="Arial"/>
                <a:sym typeface="Arial"/>
              </a:rPr>
              <a:t> popular series, or a montage of monsoon moments from different shows</a:t>
            </a:r>
            <a:r>
              <a:rPr lang="en-US" sz="1800" dirty="0">
                <a:latin typeface="Arial"/>
                <a:ea typeface="Arial"/>
                <a:cs typeface="Arial"/>
                <a:sym typeface="Arial"/>
              </a:rPr>
              <a:t>.</a:t>
            </a:r>
            <a:endParaRPr sz="1800">
              <a:latin typeface="Arial"/>
              <a:ea typeface="Arial"/>
              <a:cs typeface="Arial"/>
              <a:sym typeface="Arial"/>
            </a:endParaRPr>
          </a:p>
          <a:p>
            <a:pPr marL="457200" lvl="0" indent="0" algn="l" rtl="0">
              <a:lnSpc>
                <a:spcPct val="115000"/>
              </a:lnSpc>
              <a:spcBef>
                <a:spcPts val="1200"/>
              </a:spcBef>
              <a:spcAft>
                <a:spcPts val="0"/>
              </a:spcAft>
              <a:buNone/>
            </a:pPr>
            <a:r>
              <a:rPr lang="en-US" sz="2000" b="1" u="sng" dirty="0" err="1">
                <a:latin typeface="Arial"/>
                <a:ea typeface="Arial"/>
                <a:cs typeface="Arial"/>
                <a:sym typeface="Arial"/>
              </a:rPr>
              <a:t>Infographics</a:t>
            </a:r>
            <a:r>
              <a:rPr lang="en-US" sz="2000" b="1" u="sng" dirty="0">
                <a:latin typeface="Arial"/>
                <a:ea typeface="Arial"/>
                <a:cs typeface="Arial"/>
                <a:sym typeface="Arial"/>
              </a:rPr>
              <a:t>:</a:t>
            </a:r>
            <a:r>
              <a:rPr lang="en-US" sz="1900" dirty="0">
                <a:latin typeface="Arial"/>
                <a:ea typeface="Arial"/>
                <a:cs typeface="Arial"/>
                <a:sym typeface="Arial"/>
              </a:rPr>
              <a:t> Interesting facts and statistics related to monsoon, along with some trivia about </a:t>
            </a:r>
            <a:r>
              <a:rPr lang="en-US" sz="1900" dirty="0" err="1">
                <a:latin typeface="Arial"/>
                <a:ea typeface="Arial"/>
                <a:cs typeface="Arial"/>
                <a:sym typeface="Arial"/>
              </a:rPr>
              <a:t>Balaji</a:t>
            </a:r>
            <a:r>
              <a:rPr lang="en-US" sz="1900" dirty="0">
                <a:latin typeface="Arial"/>
                <a:ea typeface="Arial"/>
                <a:cs typeface="Arial"/>
                <a:sym typeface="Arial"/>
              </a:rPr>
              <a:t> </a:t>
            </a:r>
            <a:r>
              <a:rPr lang="en-US" sz="1900" dirty="0" err="1">
                <a:latin typeface="Arial"/>
                <a:ea typeface="Arial"/>
                <a:cs typeface="Arial"/>
                <a:sym typeface="Arial"/>
              </a:rPr>
              <a:t>Telefilms'</a:t>
            </a:r>
            <a:r>
              <a:rPr lang="en-US" sz="1900" dirty="0">
                <a:latin typeface="Arial"/>
                <a:ea typeface="Arial"/>
                <a:cs typeface="Arial"/>
                <a:sym typeface="Arial"/>
              </a:rPr>
              <a:t> monsoon-themed episodes.</a:t>
            </a:r>
            <a:endParaRPr sz="1900">
              <a:latin typeface="Arial"/>
              <a:ea typeface="Arial"/>
              <a:cs typeface="Arial"/>
              <a:sym typeface="Arial"/>
            </a:endParaRPr>
          </a:p>
          <a:p>
            <a:pPr marL="457200" lvl="0" indent="0" algn="l" rtl="0">
              <a:lnSpc>
                <a:spcPct val="115000"/>
              </a:lnSpc>
              <a:spcBef>
                <a:spcPts val="1200"/>
              </a:spcBef>
              <a:spcAft>
                <a:spcPts val="0"/>
              </a:spcAft>
              <a:buNone/>
            </a:pPr>
            <a:r>
              <a:rPr lang="en-US" sz="2000" b="1" u="sng" dirty="0">
                <a:latin typeface="Arial"/>
                <a:ea typeface="Arial"/>
                <a:cs typeface="Arial"/>
                <a:sym typeface="Arial"/>
              </a:rPr>
              <a:t>Podcasts:</a:t>
            </a:r>
            <a:r>
              <a:rPr lang="en-US" sz="1800" u="sng" dirty="0">
                <a:latin typeface="Arial"/>
                <a:ea typeface="Arial"/>
                <a:cs typeface="Arial"/>
                <a:sym typeface="Arial"/>
              </a:rPr>
              <a:t> </a:t>
            </a:r>
            <a:r>
              <a:rPr lang="en-US" sz="1900" dirty="0">
                <a:latin typeface="Arial"/>
                <a:ea typeface="Arial"/>
                <a:cs typeface="Arial"/>
                <a:sym typeface="Arial"/>
              </a:rPr>
              <a:t>Engaging discussions with actors, directors, and writers from </a:t>
            </a:r>
            <a:r>
              <a:rPr lang="en-US" sz="1900" dirty="0" err="1">
                <a:latin typeface="Arial"/>
                <a:ea typeface="Arial"/>
                <a:cs typeface="Arial"/>
                <a:sym typeface="Arial"/>
              </a:rPr>
              <a:t>Balaji</a:t>
            </a:r>
            <a:r>
              <a:rPr lang="en-US" sz="1900" dirty="0">
                <a:latin typeface="Arial"/>
                <a:ea typeface="Arial"/>
                <a:cs typeface="Arial"/>
                <a:sym typeface="Arial"/>
              </a:rPr>
              <a:t> </a:t>
            </a:r>
            <a:r>
              <a:rPr lang="en-US" sz="1900" dirty="0" err="1">
                <a:latin typeface="Arial"/>
                <a:ea typeface="Arial"/>
                <a:cs typeface="Arial"/>
                <a:sym typeface="Arial"/>
              </a:rPr>
              <a:t>Telefilms'</a:t>
            </a:r>
            <a:r>
              <a:rPr lang="en-US" sz="1900" dirty="0">
                <a:latin typeface="Arial"/>
                <a:ea typeface="Arial"/>
                <a:cs typeface="Arial"/>
                <a:sym typeface="Arial"/>
              </a:rPr>
              <a:t> shows, sharing their experiences and challenges while filming during the rainy </a:t>
            </a:r>
            <a:r>
              <a:rPr lang="en-US" sz="1900" dirty="0" err="1">
                <a:latin typeface="Arial"/>
                <a:ea typeface="Arial"/>
                <a:cs typeface="Arial"/>
                <a:sym typeface="Arial"/>
              </a:rPr>
              <a:t>season.</a:t>
            </a:r>
            <a:r>
              <a:rPr lang="en-US" sz="2000" b="1" u="sng" dirty="0" err="1">
                <a:latin typeface="Arial"/>
                <a:ea typeface="Arial"/>
                <a:cs typeface="Arial"/>
                <a:sym typeface="Arial"/>
              </a:rPr>
              <a:t>Interactive</a:t>
            </a:r>
            <a:r>
              <a:rPr lang="en-US" sz="2000" b="1" u="sng" dirty="0">
                <a:latin typeface="Arial"/>
                <a:ea typeface="Arial"/>
                <a:cs typeface="Arial"/>
                <a:sym typeface="Arial"/>
              </a:rPr>
              <a:t> Quizzes:</a:t>
            </a:r>
            <a:r>
              <a:rPr lang="en-US" sz="1800" u="sng" dirty="0">
                <a:latin typeface="Arial"/>
                <a:ea typeface="Arial"/>
                <a:cs typeface="Arial"/>
                <a:sym typeface="Arial"/>
              </a:rPr>
              <a:t> </a:t>
            </a:r>
            <a:r>
              <a:rPr lang="en-US" sz="1900" dirty="0">
                <a:latin typeface="Arial"/>
                <a:ea typeface="Arial"/>
                <a:cs typeface="Arial"/>
                <a:sym typeface="Arial"/>
              </a:rPr>
              <a:t>Fun quizzes for fans to test their knowledge about monsoon-themed episodes in </a:t>
            </a:r>
            <a:r>
              <a:rPr lang="en-US" sz="1900" dirty="0" err="1">
                <a:latin typeface="Arial"/>
                <a:ea typeface="Arial"/>
                <a:cs typeface="Arial"/>
                <a:sym typeface="Arial"/>
              </a:rPr>
              <a:t>Balaji</a:t>
            </a:r>
            <a:r>
              <a:rPr lang="en-US" sz="1900" dirty="0">
                <a:latin typeface="Arial"/>
                <a:ea typeface="Arial"/>
                <a:cs typeface="Arial"/>
                <a:sym typeface="Arial"/>
              </a:rPr>
              <a:t> </a:t>
            </a:r>
            <a:r>
              <a:rPr lang="en-US" sz="1900" dirty="0" err="1">
                <a:latin typeface="Arial"/>
                <a:ea typeface="Arial"/>
                <a:cs typeface="Arial"/>
                <a:sym typeface="Arial"/>
              </a:rPr>
              <a:t>Telefilms'</a:t>
            </a:r>
            <a:r>
              <a:rPr lang="en-US" sz="1900" dirty="0">
                <a:latin typeface="Arial"/>
                <a:ea typeface="Arial"/>
                <a:cs typeface="Arial"/>
                <a:sym typeface="Arial"/>
              </a:rPr>
              <a:t> series.</a:t>
            </a:r>
            <a:endParaRPr sz="1900">
              <a:latin typeface="Arial"/>
              <a:ea typeface="Arial"/>
              <a:cs typeface="Arial"/>
              <a:sym typeface="Arial"/>
            </a:endParaRPr>
          </a:p>
          <a:p>
            <a:pPr marL="457200" lvl="0" indent="-228600" algn="l" rtl="0">
              <a:lnSpc>
                <a:spcPct val="115000"/>
              </a:lnSpc>
              <a:spcBef>
                <a:spcPts val="1500"/>
              </a:spcBef>
              <a:spcAft>
                <a:spcPts val="0"/>
              </a:spcAft>
              <a:buClr>
                <a:srgbClr val="374151"/>
              </a:buClr>
              <a:buSzPts val="2100"/>
              <a:buFont typeface="Roboto"/>
              <a:buNone/>
            </a:pPr>
            <a:endParaRPr sz="2100">
              <a:solidFill>
                <a:srgbClr val="374151"/>
              </a:solidFill>
              <a:highlight>
                <a:srgbClr val="F7F7F8"/>
              </a:highlight>
              <a:latin typeface="Roboto"/>
              <a:ea typeface="Roboto"/>
              <a:cs typeface="Roboto"/>
              <a:sym typeface="Roboto"/>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7" name="Google Shape;177;p15"/>
          <p:cNvSpPr txBox="1">
            <a:spLocks noGrp="1"/>
          </p:cNvSpPr>
          <p:nvPr>
            <p:ph idx="1"/>
          </p:nvPr>
        </p:nvSpPr>
        <p:spPr>
          <a:xfrm>
            <a:off x="445775" y="154300"/>
            <a:ext cx="11342951" cy="64293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0"/>
              </a:spcAft>
              <a:buClr>
                <a:schemeClr val="dk1"/>
              </a:buClr>
              <a:buSzPts val="1100"/>
              <a:buFont typeface="Arial"/>
              <a:buNone/>
            </a:pPr>
            <a:r>
              <a:rPr lang="en-US" sz="2200" b="1" dirty="0">
                <a:solidFill>
                  <a:schemeClr val="accent1"/>
                </a:solidFill>
                <a:latin typeface="Arial"/>
                <a:ea typeface="Arial"/>
                <a:cs typeface="Arial"/>
                <a:sym typeface="Arial"/>
              </a:rPr>
              <a:t>Content Calendar:</a:t>
            </a:r>
            <a:endParaRPr sz="2200" b="1" dirty="0">
              <a:solidFill>
                <a:schemeClr val="accent1"/>
              </a:solidFill>
              <a:latin typeface="Arial"/>
              <a:ea typeface="Arial"/>
              <a:cs typeface="Arial"/>
              <a:sym typeface="Arial"/>
            </a:endParaRPr>
          </a:p>
          <a:p>
            <a:pPr marL="457200" lvl="0" indent="-342900" algn="l" rtl="0">
              <a:lnSpc>
                <a:spcPct val="115000"/>
              </a:lnSpc>
              <a:spcBef>
                <a:spcPts val="1200"/>
              </a:spcBef>
              <a:spcAft>
                <a:spcPts val="0"/>
              </a:spcAft>
              <a:buSzPts val="1800"/>
              <a:buAutoNum type="arabicPeriod"/>
            </a:pPr>
            <a:r>
              <a:rPr lang="en-US" sz="2200" b="1" u="sng" dirty="0">
                <a:latin typeface="Arial"/>
                <a:ea typeface="Arial"/>
                <a:cs typeface="Arial"/>
                <a:sym typeface="Arial"/>
              </a:rPr>
              <a:t>July 24</a:t>
            </a:r>
            <a:r>
              <a:rPr lang="en-US" sz="2100" b="1" u="sng" dirty="0">
                <a:latin typeface="Arial"/>
                <a:ea typeface="Arial"/>
                <a:cs typeface="Arial"/>
                <a:sym typeface="Arial"/>
              </a:rPr>
              <a:t> </a:t>
            </a:r>
            <a:r>
              <a:rPr lang="en-US" sz="2100" dirty="0">
                <a:latin typeface="Arial"/>
                <a:ea typeface="Arial"/>
                <a:cs typeface="Arial"/>
                <a:sym typeface="Arial"/>
              </a:rPr>
              <a:t>-</a:t>
            </a:r>
            <a:r>
              <a:rPr lang="en-US" sz="1900" dirty="0">
                <a:latin typeface="Arial"/>
                <a:ea typeface="Arial"/>
                <a:cs typeface="Arial"/>
                <a:sym typeface="Arial"/>
              </a:rPr>
              <a:t> </a:t>
            </a:r>
            <a:r>
              <a:rPr lang="en-US" sz="2000" dirty="0">
                <a:latin typeface="Arial"/>
                <a:ea typeface="Arial"/>
                <a:cs typeface="Arial"/>
                <a:sym typeface="Arial"/>
              </a:rPr>
              <a:t>Blog Post: "Monsoon Memories: The Most Memorable Rain Scenes from Balaji Telefilms' Shows" Platform: Facebook &amp; Instagram</a:t>
            </a:r>
            <a:endParaRPr sz="2000" dirty="0">
              <a:latin typeface="Arial"/>
              <a:ea typeface="Arial"/>
              <a:cs typeface="Arial"/>
              <a:sym typeface="Arial"/>
            </a:endParaRPr>
          </a:p>
          <a:p>
            <a:pPr marL="457200" lvl="0" indent="-342900" algn="l" rtl="0">
              <a:lnSpc>
                <a:spcPct val="115000"/>
              </a:lnSpc>
              <a:spcBef>
                <a:spcPts val="0"/>
              </a:spcBef>
              <a:spcAft>
                <a:spcPts val="0"/>
              </a:spcAft>
              <a:buSzPts val="1800"/>
              <a:buAutoNum type="arabicPeriod"/>
            </a:pPr>
            <a:r>
              <a:rPr lang="en-US" sz="2200" b="1" u="sng" dirty="0">
                <a:latin typeface="Arial"/>
                <a:ea typeface="Arial"/>
                <a:cs typeface="Arial"/>
                <a:sym typeface="Arial"/>
              </a:rPr>
              <a:t>July 25</a:t>
            </a:r>
            <a:r>
              <a:rPr lang="en-US" sz="2100" dirty="0">
                <a:latin typeface="Arial"/>
                <a:ea typeface="Arial"/>
                <a:cs typeface="Arial"/>
                <a:sym typeface="Arial"/>
              </a:rPr>
              <a:t> -</a:t>
            </a:r>
            <a:r>
              <a:rPr lang="en-US" sz="1900" dirty="0">
                <a:latin typeface="Arial"/>
                <a:ea typeface="Arial"/>
                <a:cs typeface="Arial"/>
                <a:sym typeface="Arial"/>
              </a:rPr>
              <a:t> </a:t>
            </a:r>
            <a:r>
              <a:rPr lang="en-US" sz="2000" dirty="0">
                <a:latin typeface="Arial"/>
                <a:ea typeface="Arial"/>
                <a:cs typeface="Arial"/>
                <a:sym typeface="Arial"/>
              </a:rPr>
              <a:t>Video: "Behind-the-Scenes: Creating Monsoon Magic on Balaji Telefilms' Sets" Platform: Facebook &amp; Instagram</a:t>
            </a:r>
            <a:endParaRPr sz="2000" dirty="0">
              <a:latin typeface="Arial"/>
              <a:ea typeface="Arial"/>
              <a:cs typeface="Arial"/>
              <a:sym typeface="Arial"/>
            </a:endParaRPr>
          </a:p>
          <a:p>
            <a:pPr marL="457200" lvl="0" indent="-342900" algn="l" rtl="0">
              <a:lnSpc>
                <a:spcPct val="115000"/>
              </a:lnSpc>
              <a:spcBef>
                <a:spcPts val="0"/>
              </a:spcBef>
              <a:spcAft>
                <a:spcPts val="0"/>
              </a:spcAft>
              <a:buSzPts val="1800"/>
              <a:buAutoNum type="arabicPeriod"/>
            </a:pPr>
            <a:r>
              <a:rPr lang="en-US" sz="2200" b="1" u="sng" dirty="0">
                <a:latin typeface="Arial"/>
                <a:ea typeface="Arial"/>
                <a:cs typeface="Arial"/>
                <a:sym typeface="Arial"/>
              </a:rPr>
              <a:t>July 26</a:t>
            </a:r>
            <a:r>
              <a:rPr lang="en-US" sz="2200" dirty="0">
                <a:latin typeface="Arial"/>
                <a:ea typeface="Arial"/>
                <a:cs typeface="Arial"/>
                <a:sym typeface="Arial"/>
              </a:rPr>
              <a:t> </a:t>
            </a:r>
            <a:r>
              <a:rPr lang="en-US" sz="2100" dirty="0">
                <a:latin typeface="Arial"/>
                <a:ea typeface="Arial"/>
                <a:cs typeface="Arial"/>
                <a:sym typeface="Arial"/>
              </a:rPr>
              <a:t>-</a:t>
            </a:r>
            <a:r>
              <a:rPr lang="en-US" sz="1900" dirty="0">
                <a:latin typeface="Arial"/>
                <a:ea typeface="Arial"/>
                <a:cs typeface="Arial"/>
                <a:sym typeface="Arial"/>
              </a:rPr>
              <a:t> </a:t>
            </a:r>
            <a:r>
              <a:rPr lang="en-US" sz="2000" dirty="0">
                <a:latin typeface="Arial"/>
                <a:ea typeface="Arial"/>
                <a:cs typeface="Arial"/>
                <a:sym typeface="Arial"/>
              </a:rPr>
              <a:t>Infographic: "Monsoon Facts &amp; Trivia: Did You Know?" Platform: Instagram</a:t>
            </a:r>
            <a:endParaRPr sz="2000" dirty="0">
              <a:latin typeface="Arial"/>
              <a:ea typeface="Arial"/>
              <a:cs typeface="Arial"/>
              <a:sym typeface="Arial"/>
            </a:endParaRPr>
          </a:p>
          <a:p>
            <a:pPr marL="457200" lvl="0" indent="-342900" algn="l" rtl="0">
              <a:lnSpc>
                <a:spcPct val="115000"/>
              </a:lnSpc>
              <a:spcBef>
                <a:spcPts val="0"/>
              </a:spcBef>
              <a:spcAft>
                <a:spcPts val="0"/>
              </a:spcAft>
              <a:buSzPts val="1800"/>
              <a:buAutoNum type="arabicPeriod"/>
            </a:pPr>
            <a:r>
              <a:rPr lang="en-US" sz="2200" b="1" u="sng" dirty="0">
                <a:latin typeface="Arial"/>
                <a:ea typeface="Arial"/>
                <a:cs typeface="Arial"/>
                <a:sym typeface="Arial"/>
              </a:rPr>
              <a:t>July 27</a:t>
            </a:r>
            <a:r>
              <a:rPr lang="en-US" sz="2100" dirty="0">
                <a:latin typeface="Arial"/>
                <a:ea typeface="Arial"/>
                <a:cs typeface="Arial"/>
                <a:sym typeface="Arial"/>
              </a:rPr>
              <a:t> -</a:t>
            </a:r>
            <a:r>
              <a:rPr lang="en-US" sz="1900" dirty="0">
                <a:latin typeface="Arial"/>
                <a:ea typeface="Arial"/>
                <a:cs typeface="Arial"/>
                <a:sym typeface="Arial"/>
              </a:rPr>
              <a:t> </a:t>
            </a:r>
            <a:r>
              <a:rPr lang="en-US" sz="2000" dirty="0">
                <a:latin typeface="Arial"/>
                <a:ea typeface="Arial"/>
                <a:cs typeface="Arial"/>
                <a:sym typeface="Arial"/>
              </a:rPr>
              <a:t>Podcast: "Rainy Days on Set: Tales from Balaji Telefilms' Actors" Platform: Facebook</a:t>
            </a:r>
            <a:endParaRPr sz="2000" dirty="0">
              <a:latin typeface="Arial"/>
              <a:ea typeface="Arial"/>
              <a:cs typeface="Arial"/>
              <a:sym typeface="Arial"/>
            </a:endParaRPr>
          </a:p>
          <a:p>
            <a:pPr marL="457200" lvl="0" indent="-342900" algn="l" rtl="0">
              <a:lnSpc>
                <a:spcPct val="115000"/>
              </a:lnSpc>
              <a:spcBef>
                <a:spcPts val="0"/>
              </a:spcBef>
              <a:spcAft>
                <a:spcPts val="0"/>
              </a:spcAft>
              <a:buSzPts val="1800"/>
              <a:buAutoNum type="arabicPeriod"/>
            </a:pPr>
            <a:r>
              <a:rPr lang="en-US" sz="2200" b="1" u="sng" dirty="0">
                <a:latin typeface="Arial"/>
                <a:ea typeface="Arial"/>
                <a:cs typeface="Arial"/>
                <a:sym typeface="Arial"/>
              </a:rPr>
              <a:t>July 28</a:t>
            </a:r>
            <a:r>
              <a:rPr lang="en-US" sz="2100" dirty="0">
                <a:latin typeface="Arial"/>
                <a:ea typeface="Arial"/>
                <a:cs typeface="Arial"/>
                <a:sym typeface="Arial"/>
              </a:rPr>
              <a:t> -</a:t>
            </a:r>
            <a:r>
              <a:rPr lang="en-US" sz="2000" dirty="0">
                <a:latin typeface="Arial"/>
                <a:ea typeface="Arial"/>
                <a:cs typeface="Arial"/>
                <a:sym typeface="Arial"/>
              </a:rPr>
              <a:t> Interactive Quiz: "How Well Do You Remember Balaji Telefilms' Monsoon Episodes?" Platform: Instagram</a:t>
            </a:r>
            <a:endParaRPr sz="2000" dirty="0">
              <a:latin typeface="Arial"/>
              <a:ea typeface="Arial"/>
              <a:cs typeface="Arial"/>
              <a:sym typeface="Arial"/>
            </a:endParaRPr>
          </a:p>
          <a:p>
            <a:pPr marL="457200" lvl="0" indent="-342900" algn="l" rtl="0">
              <a:lnSpc>
                <a:spcPct val="115000"/>
              </a:lnSpc>
              <a:spcBef>
                <a:spcPts val="0"/>
              </a:spcBef>
              <a:spcAft>
                <a:spcPts val="0"/>
              </a:spcAft>
              <a:buSzPts val="1800"/>
              <a:buAutoNum type="arabicPeriod"/>
            </a:pPr>
            <a:r>
              <a:rPr lang="en-US" sz="2200" b="1" u="sng" dirty="0">
                <a:latin typeface="Arial"/>
                <a:ea typeface="Arial"/>
                <a:cs typeface="Arial"/>
                <a:sym typeface="Arial"/>
              </a:rPr>
              <a:t>July 29</a:t>
            </a:r>
            <a:r>
              <a:rPr lang="en-US" sz="2100" dirty="0">
                <a:latin typeface="Arial"/>
                <a:ea typeface="Arial"/>
                <a:cs typeface="Arial"/>
                <a:sym typeface="Arial"/>
              </a:rPr>
              <a:t> -</a:t>
            </a:r>
            <a:r>
              <a:rPr lang="en-US" sz="1900" dirty="0">
                <a:latin typeface="Arial"/>
                <a:ea typeface="Arial"/>
                <a:cs typeface="Arial"/>
                <a:sym typeface="Arial"/>
              </a:rPr>
              <a:t> </a:t>
            </a:r>
            <a:r>
              <a:rPr lang="en-US" sz="2000" dirty="0">
                <a:latin typeface="Arial"/>
                <a:ea typeface="Arial"/>
                <a:cs typeface="Arial"/>
                <a:sym typeface="Arial"/>
              </a:rPr>
              <a:t>Blog Post: "Monsoon Romance on Screen: The Evolution of Rainy Love Stories in Indian TV" Platform: Facebook &amp; Instagram</a:t>
            </a:r>
            <a:endParaRPr sz="2000" dirty="0">
              <a:latin typeface="Arial"/>
              <a:ea typeface="Arial"/>
              <a:cs typeface="Arial"/>
              <a:sym typeface="Arial"/>
            </a:endParaRPr>
          </a:p>
          <a:p>
            <a:pPr marL="457200" lvl="0" indent="-342900" algn="l" rtl="0">
              <a:lnSpc>
                <a:spcPct val="115000"/>
              </a:lnSpc>
              <a:spcBef>
                <a:spcPts val="0"/>
              </a:spcBef>
              <a:spcAft>
                <a:spcPts val="0"/>
              </a:spcAft>
              <a:buSzPts val="1800"/>
              <a:buAutoNum type="arabicPeriod"/>
            </a:pPr>
            <a:r>
              <a:rPr lang="en-US" sz="2200" b="1" u="sng" dirty="0">
                <a:latin typeface="Arial"/>
                <a:ea typeface="Arial"/>
                <a:cs typeface="Arial"/>
                <a:sym typeface="Arial"/>
              </a:rPr>
              <a:t>July 30</a:t>
            </a:r>
            <a:r>
              <a:rPr lang="en-US" sz="2100" dirty="0">
                <a:latin typeface="Arial"/>
                <a:ea typeface="Arial"/>
                <a:cs typeface="Arial"/>
                <a:sym typeface="Arial"/>
              </a:rPr>
              <a:t> - </a:t>
            </a:r>
            <a:r>
              <a:rPr lang="en-US" sz="2000" dirty="0">
                <a:latin typeface="Arial"/>
                <a:ea typeface="Arial"/>
                <a:cs typeface="Arial"/>
                <a:sym typeface="Arial"/>
              </a:rPr>
              <a:t>Video: "Top 5 Monsoon Moments from Balaji Telefilms' Shows" Platform: Facebook &amp; Instagram</a:t>
            </a:r>
            <a:endParaRPr sz="2000" dirty="0">
              <a:latin typeface="Arial"/>
              <a:ea typeface="Arial"/>
              <a:cs typeface="Arial"/>
              <a:sym typeface="Arial"/>
            </a:endParaRPr>
          </a:p>
          <a:p>
            <a:pPr marL="457200" lvl="0" indent="-342900" algn="l" rtl="0">
              <a:lnSpc>
                <a:spcPct val="115000"/>
              </a:lnSpc>
              <a:spcBef>
                <a:spcPts val="0"/>
              </a:spcBef>
              <a:spcAft>
                <a:spcPts val="0"/>
              </a:spcAft>
              <a:buSzPts val="1800"/>
              <a:buAutoNum type="arabicPeriod"/>
            </a:pPr>
            <a:r>
              <a:rPr lang="en-US" sz="2200" b="1" u="sng" dirty="0">
                <a:latin typeface="Arial"/>
                <a:ea typeface="Arial"/>
                <a:cs typeface="Arial"/>
                <a:sym typeface="Arial"/>
              </a:rPr>
              <a:t>July 31</a:t>
            </a:r>
            <a:r>
              <a:rPr lang="en-US" sz="2100" dirty="0">
                <a:latin typeface="Arial"/>
                <a:ea typeface="Arial"/>
                <a:cs typeface="Arial"/>
                <a:sym typeface="Arial"/>
              </a:rPr>
              <a:t> - </a:t>
            </a:r>
            <a:r>
              <a:rPr lang="en-US" sz="2000" dirty="0">
                <a:latin typeface="Arial"/>
                <a:ea typeface="Arial"/>
                <a:cs typeface="Arial"/>
                <a:sym typeface="Arial"/>
              </a:rPr>
              <a:t>Infographic: "Monsoon Special: Popular Balaji Telefilms Series to Binge-watch This Rainy Season" Platform: Instagram</a:t>
            </a:r>
            <a:endParaRPr sz="2000" dirty="0">
              <a:latin typeface="Arial"/>
              <a:ea typeface="Arial"/>
              <a:cs typeface="Arial"/>
              <a:sym typeface="Arial"/>
            </a:endParaRPr>
          </a:p>
          <a:p>
            <a:pPr marL="0" lvl="0" indent="0" algn="l" rtl="0">
              <a:lnSpc>
                <a:spcPct val="115000"/>
              </a:lnSpc>
              <a:spcBef>
                <a:spcPts val="1500"/>
              </a:spcBef>
              <a:spcAft>
                <a:spcPts val="1500"/>
              </a:spcAft>
              <a:buClr>
                <a:schemeClr val="dk1"/>
              </a:buClr>
              <a:buSzPts val="1100"/>
              <a:buFont typeface="Arial"/>
              <a:buNone/>
            </a:pPr>
            <a:endParaRPr sz="2000" b="1" dirty="0">
              <a:solidFill>
                <a:srgbClr val="374151"/>
              </a:solidFill>
              <a:highlight>
                <a:srgbClr val="F7F7F8"/>
              </a:highlight>
              <a:latin typeface="Roboto"/>
              <a:ea typeface="Roboto"/>
              <a:cs typeface="Roboto"/>
              <a:sym typeface="Roboto"/>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3" name="Google Shape;183;p16"/>
          <p:cNvSpPr txBox="1">
            <a:spLocks noGrp="1"/>
          </p:cNvSpPr>
          <p:nvPr>
            <p:ph idx="1"/>
          </p:nvPr>
        </p:nvSpPr>
        <p:spPr>
          <a:xfrm>
            <a:off x="394325" y="428625"/>
            <a:ext cx="11225589" cy="6149400"/>
          </a:xfrm>
          <a:prstGeom prst="rect">
            <a:avLst/>
          </a:prstGeom>
          <a:noFill/>
          <a:ln>
            <a:noFill/>
          </a:ln>
        </p:spPr>
        <p:txBody>
          <a:bodyPr spcFirstLastPara="1" wrap="square" lIns="91425" tIns="45700" rIns="91425" bIns="45700" anchor="t" anchorCtr="0">
            <a:noAutofit/>
          </a:bodyPr>
          <a:lstStyle/>
          <a:p>
            <a:pPr marL="457200" lvl="0" indent="0" algn="l" rtl="0">
              <a:lnSpc>
                <a:spcPct val="115000"/>
              </a:lnSpc>
              <a:spcBef>
                <a:spcPts val="1200"/>
              </a:spcBef>
              <a:spcAft>
                <a:spcPts val="0"/>
              </a:spcAft>
              <a:buNone/>
            </a:pPr>
            <a:r>
              <a:rPr lang="en-US" sz="2100" b="1" dirty="0">
                <a:latin typeface="Arial"/>
                <a:ea typeface="Arial"/>
                <a:cs typeface="Arial"/>
                <a:sym typeface="Arial"/>
              </a:rPr>
              <a:t>In July 2023</a:t>
            </a:r>
            <a:r>
              <a:rPr lang="en-US" sz="1900" b="1" dirty="0">
                <a:latin typeface="Arial"/>
                <a:ea typeface="Arial"/>
                <a:cs typeface="Arial"/>
                <a:sym typeface="Arial"/>
              </a:rPr>
              <a:t>, Balaji Telefilms can leverage various social media holidays to engage their audience and create relevant and timely content. Here are some social media holidays for July 2023 that they can consider incorporating into their content strategy:</a:t>
            </a:r>
            <a:endParaRPr sz="1900" b="1" dirty="0">
              <a:latin typeface="Arial"/>
              <a:ea typeface="Arial"/>
              <a:cs typeface="Arial"/>
              <a:sym typeface="Arial"/>
            </a:endParaRPr>
          </a:p>
          <a:p>
            <a:pPr marL="457200" lvl="0" indent="-342900" algn="l" rtl="0">
              <a:lnSpc>
                <a:spcPct val="115000"/>
              </a:lnSpc>
              <a:spcBef>
                <a:spcPts val="1200"/>
              </a:spcBef>
              <a:spcAft>
                <a:spcPts val="0"/>
              </a:spcAft>
              <a:buSzPts val="1800"/>
              <a:buFont typeface="Arial"/>
              <a:buChar char="❏"/>
            </a:pPr>
            <a:r>
              <a:rPr lang="en-US" sz="2100" b="1" u="sng" dirty="0">
                <a:latin typeface="Arial"/>
                <a:ea typeface="Arial"/>
                <a:cs typeface="Arial"/>
                <a:sym typeface="Arial"/>
              </a:rPr>
              <a:t>July 1</a:t>
            </a:r>
            <a:r>
              <a:rPr lang="en-US" sz="2000" b="1" u="sng" dirty="0">
                <a:latin typeface="Arial"/>
                <a:ea typeface="Arial"/>
                <a:cs typeface="Arial"/>
                <a:sym typeface="Arial"/>
              </a:rPr>
              <a:t> </a:t>
            </a:r>
            <a:r>
              <a:rPr lang="en-US" sz="2000" b="1" dirty="0">
                <a:latin typeface="Arial"/>
                <a:ea typeface="Arial"/>
                <a:cs typeface="Arial"/>
                <a:sym typeface="Arial"/>
              </a:rPr>
              <a:t>-</a:t>
            </a:r>
            <a:r>
              <a:rPr lang="en-US" sz="1800" b="1" dirty="0">
                <a:latin typeface="Arial"/>
                <a:ea typeface="Arial"/>
                <a:cs typeface="Arial"/>
                <a:sym typeface="Arial"/>
              </a:rPr>
              <a:t> </a:t>
            </a:r>
            <a:r>
              <a:rPr lang="en-US" sz="2000" dirty="0">
                <a:latin typeface="Arial"/>
                <a:ea typeface="Arial"/>
                <a:cs typeface="Arial"/>
                <a:sym typeface="Arial"/>
              </a:rPr>
              <a:t>International Joke Day: Share light-hearted and funny content related to Balaji Telefilms' shows or characters. Consider creating humorous memes or short video clips.</a:t>
            </a:r>
            <a:endParaRPr sz="2000" dirty="0">
              <a:latin typeface="Arial"/>
              <a:ea typeface="Arial"/>
              <a:cs typeface="Arial"/>
              <a:sym typeface="Arial"/>
            </a:endParaRPr>
          </a:p>
          <a:p>
            <a:pPr marL="457200" lvl="0" indent="-342900" algn="l" rtl="0">
              <a:lnSpc>
                <a:spcPct val="115000"/>
              </a:lnSpc>
              <a:spcBef>
                <a:spcPts val="0"/>
              </a:spcBef>
              <a:spcAft>
                <a:spcPts val="0"/>
              </a:spcAft>
              <a:buSzPts val="1800"/>
              <a:buFont typeface="Arial"/>
              <a:buChar char="❏"/>
            </a:pPr>
            <a:r>
              <a:rPr lang="en-US" sz="2100" b="1" u="sng" dirty="0">
                <a:latin typeface="Arial"/>
                <a:ea typeface="Arial"/>
                <a:cs typeface="Arial"/>
                <a:sym typeface="Arial"/>
              </a:rPr>
              <a:t>July 7</a:t>
            </a:r>
            <a:r>
              <a:rPr lang="en-US" sz="2000" b="1" dirty="0">
                <a:latin typeface="Arial"/>
                <a:ea typeface="Arial"/>
                <a:cs typeface="Arial"/>
                <a:sym typeface="Arial"/>
              </a:rPr>
              <a:t> -</a:t>
            </a:r>
            <a:r>
              <a:rPr lang="en-US" sz="1800" b="1" dirty="0">
                <a:latin typeface="Arial"/>
                <a:ea typeface="Arial"/>
                <a:cs typeface="Arial"/>
                <a:sym typeface="Arial"/>
              </a:rPr>
              <a:t> </a:t>
            </a:r>
            <a:r>
              <a:rPr lang="en-US" sz="2000" dirty="0">
                <a:latin typeface="Arial"/>
                <a:ea typeface="Arial"/>
                <a:cs typeface="Arial"/>
                <a:sym typeface="Arial"/>
              </a:rPr>
              <a:t>World Chocolate Day: Connect chocolate with your shows by creating content that features characters enjoying chocolate treats or sharing sweet moments.</a:t>
            </a:r>
            <a:endParaRPr sz="2000" dirty="0">
              <a:latin typeface="Arial"/>
              <a:ea typeface="Arial"/>
              <a:cs typeface="Arial"/>
              <a:sym typeface="Arial"/>
            </a:endParaRPr>
          </a:p>
          <a:p>
            <a:pPr marL="457200" lvl="0" indent="-342900" algn="l" rtl="0">
              <a:lnSpc>
                <a:spcPct val="115000"/>
              </a:lnSpc>
              <a:spcBef>
                <a:spcPts val="0"/>
              </a:spcBef>
              <a:spcAft>
                <a:spcPts val="0"/>
              </a:spcAft>
              <a:buSzPts val="1800"/>
              <a:buFont typeface="Arial"/>
              <a:buChar char="❏"/>
            </a:pPr>
            <a:r>
              <a:rPr lang="en-US" sz="2100" b="1" u="sng" dirty="0">
                <a:latin typeface="Arial"/>
                <a:ea typeface="Arial"/>
                <a:cs typeface="Arial"/>
                <a:sym typeface="Arial"/>
              </a:rPr>
              <a:t>July 11</a:t>
            </a:r>
            <a:r>
              <a:rPr lang="en-US" sz="2000" b="1" dirty="0">
                <a:latin typeface="Arial"/>
                <a:ea typeface="Arial"/>
                <a:cs typeface="Arial"/>
                <a:sym typeface="Arial"/>
              </a:rPr>
              <a:t> - </a:t>
            </a:r>
            <a:r>
              <a:rPr lang="en-US" sz="2000" dirty="0">
                <a:latin typeface="Arial"/>
                <a:ea typeface="Arial"/>
                <a:cs typeface="Arial"/>
                <a:sym typeface="Arial"/>
              </a:rPr>
              <a:t>World Population Day: Raise awareness about relevant social issues through thought-provoking content or sharing how Balaji Telefilms' shows address important topics</a:t>
            </a:r>
            <a:r>
              <a:rPr lang="en-US" sz="1900" dirty="0">
                <a:latin typeface="Arial"/>
                <a:ea typeface="Arial"/>
                <a:cs typeface="Arial"/>
                <a:sym typeface="Arial"/>
              </a:rPr>
              <a:t>.</a:t>
            </a:r>
            <a:endParaRPr sz="1900" dirty="0">
              <a:latin typeface="Arial"/>
              <a:ea typeface="Arial"/>
              <a:cs typeface="Arial"/>
              <a:sym typeface="Arial"/>
            </a:endParaRPr>
          </a:p>
          <a:p>
            <a:pPr marL="457200" lvl="0" indent="-342900" algn="l" rtl="0">
              <a:lnSpc>
                <a:spcPct val="115000"/>
              </a:lnSpc>
              <a:spcBef>
                <a:spcPts val="0"/>
              </a:spcBef>
              <a:spcAft>
                <a:spcPts val="0"/>
              </a:spcAft>
              <a:buSzPts val="1800"/>
              <a:buFont typeface="Arial"/>
              <a:buChar char="❏"/>
            </a:pPr>
            <a:r>
              <a:rPr lang="en-US" sz="2100" b="1" u="sng" dirty="0">
                <a:latin typeface="Arial"/>
                <a:ea typeface="Arial"/>
                <a:cs typeface="Arial"/>
                <a:sym typeface="Arial"/>
              </a:rPr>
              <a:t>July 15</a:t>
            </a:r>
            <a:r>
              <a:rPr lang="en-US" sz="2000" b="1" dirty="0">
                <a:latin typeface="Arial"/>
                <a:ea typeface="Arial"/>
                <a:cs typeface="Arial"/>
                <a:sym typeface="Arial"/>
              </a:rPr>
              <a:t> -</a:t>
            </a:r>
            <a:r>
              <a:rPr lang="en-US" sz="1800" b="1" dirty="0">
                <a:latin typeface="Arial"/>
                <a:ea typeface="Arial"/>
                <a:cs typeface="Arial"/>
                <a:sym typeface="Arial"/>
              </a:rPr>
              <a:t> </a:t>
            </a:r>
            <a:r>
              <a:rPr lang="en-US" sz="2000" dirty="0">
                <a:latin typeface="Arial"/>
                <a:ea typeface="Arial"/>
                <a:cs typeface="Arial"/>
                <a:sym typeface="Arial"/>
              </a:rPr>
              <a:t>National Give Something Away Day: Host a giveaway or contest for fans to win Balaji Telefilms' show merchandise, DVDs, or exclusive access to content</a:t>
            </a:r>
            <a:r>
              <a:rPr lang="en-US" sz="1900" dirty="0">
                <a:latin typeface="Arial"/>
                <a:ea typeface="Arial"/>
                <a:cs typeface="Arial"/>
                <a:sym typeface="Arial"/>
              </a:rPr>
              <a:t>.</a:t>
            </a:r>
            <a:endParaRPr sz="1900" dirty="0">
              <a:latin typeface="Arial"/>
              <a:ea typeface="Arial"/>
              <a:cs typeface="Arial"/>
              <a:sym typeface="Arial"/>
            </a:endParaRPr>
          </a:p>
          <a:p>
            <a:pPr marL="457200" lvl="0" indent="-342900" algn="l" rtl="0">
              <a:lnSpc>
                <a:spcPct val="115000"/>
              </a:lnSpc>
              <a:spcBef>
                <a:spcPts val="0"/>
              </a:spcBef>
              <a:spcAft>
                <a:spcPts val="0"/>
              </a:spcAft>
              <a:buSzPts val="1800"/>
              <a:buFont typeface="Arial"/>
              <a:buChar char="❏"/>
            </a:pPr>
            <a:r>
              <a:rPr lang="en-US" sz="2100" b="1" u="sng" dirty="0">
                <a:latin typeface="Arial"/>
                <a:ea typeface="Arial"/>
                <a:cs typeface="Arial"/>
                <a:sym typeface="Arial"/>
              </a:rPr>
              <a:t>July 17</a:t>
            </a:r>
            <a:r>
              <a:rPr lang="en-US" sz="2000" b="1" dirty="0">
                <a:latin typeface="Arial"/>
                <a:ea typeface="Arial"/>
                <a:cs typeface="Arial"/>
                <a:sym typeface="Arial"/>
              </a:rPr>
              <a:t> -</a:t>
            </a:r>
            <a:r>
              <a:rPr lang="en-US" sz="1800" b="1" dirty="0">
                <a:latin typeface="Arial"/>
                <a:ea typeface="Arial"/>
                <a:cs typeface="Arial"/>
                <a:sym typeface="Arial"/>
              </a:rPr>
              <a:t> </a:t>
            </a:r>
            <a:r>
              <a:rPr lang="en-US" sz="2000" dirty="0">
                <a:latin typeface="Arial"/>
                <a:ea typeface="Arial"/>
                <a:cs typeface="Arial"/>
                <a:sym typeface="Arial"/>
              </a:rPr>
              <a:t>World Emoji Day: Encourage fans to express their favorite Balaji Telefilms' show moments using emojis. Create emoji-themed quizzes or polls.</a:t>
            </a:r>
            <a:endParaRPr sz="2000" dirty="0">
              <a:latin typeface="Arial"/>
              <a:ea typeface="Arial"/>
              <a:cs typeface="Arial"/>
              <a:sym typeface="Arial"/>
            </a:endParaRPr>
          </a:p>
          <a:p>
            <a:pPr marL="457200" lvl="0" indent="-342900" algn="l" rtl="0">
              <a:lnSpc>
                <a:spcPct val="115000"/>
              </a:lnSpc>
              <a:spcBef>
                <a:spcPts val="0"/>
              </a:spcBef>
              <a:spcAft>
                <a:spcPts val="0"/>
              </a:spcAft>
              <a:buSzPts val="1800"/>
              <a:buFont typeface="Arial"/>
              <a:buChar char="❏"/>
            </a:pPr>
            <a:r>
              <a:rPr lang="en-US" sz="2100" b="1" u="sng" dirty="0">
                <a:latin typeface="Arial"/>
                <a:ea typeface="Arial"/>
                <a:cs typeface="Arial"/>
                <a:sym typeface="Arial"/>
              </a:rPr>
              <a:t>July 20</a:t>
            </a:r>
            <a:r>
              <a:rPr lang="en-US" sz="2000" b="1" dirty="0">
                <a:latin typeface="Arial"/>
                <a:ea typeface="Arial"/>
                <a:cs typeface="Arial"/>
                <a:sym typeface="Arial"/>
              </a:rPr>
              <a:t> - </a:t>
            </a:r>
            <a:r>
              <a:rPr lang="en-US" sz="2000" dirty="0">
                <a:latin typeface="Arial"/>
                <a:ea typeface="Arial"/>
                <a:cs typeface="Arial"/>
                <a:sym typeface="Arial"/>
              </a:rPr>
              <a:t>Space Exploration Day: If any of Balaji Telefilms' shows have space-related storylines or episodes, highlight them on this day.</a:t>
            </a:r>
            <a:endParaRPr sz="2000" dirty="0">
              <a:latin typeface="Arial"/>
              <a:ea typeface="Arial"/>
              <a:cs typeface="Arial"/>
              <a:sym typeface="Arial"/>
            </a:endParaRPr>
          </a:p>
          <a:p>
            <a:pPr marL="0" lvl="0" indent="0" algn="l" rtl="0">
              <a:lnSpc>
                <a:spcPct val="115000"/>
              </a:lnSpc>
              <a:spcBef>
                <a:spcPts val="1500"/>
              </a:spcBef>
              <a:spcAft>
                <a:spcPts val="1500"/>
              </a:spcAft>
              <a:buNone/>
            </a:pPr>
            <a:endParaRPr sz="1600" dirty="0">
              <a:solidFill>
                <a:srgbClr val="374151"/>
              </a:solidFill>
              <a:highlight>
                <a:srgbClr val="F7F7F8"/>
              </a:highlight>
              <a:latin typeface="Roboto"/>
              <a:ea typeface="Roboto"/>
              <a:cs typeface="Roboto"/>
              <a:sym typeface="Roboto"/>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9" name="Google Shape;189;p17"/>
          <p:cNvSpPr txBox="1">
            <a:spLocks noGrp="1"/>
          </p:cNvSpPr>
          <p:nvPr>
            <p:ph idx="1"/>
          </p:nvPr>
        </p:nvSpPr>
        <p:spPr>
          <a:xfrm>
            <a:off x="838200" y="582925"/>
            <a:ext cx="10092397" cy="5932200"/>
          </a:xfrm>
          <a:prstGeom prst="rect">
            <a:avLst/>
          </a:prstGeom>
          <a:noFill/>
          <a:ln>
            <a:noFill/>
          </a:ln>
        </p:spPr>
        <p:txBody>
          <a:bodyPr spcFirstLastPara="1" wrap="square" lIns="91425" tIns="45700" rIns="91425" bIns="45700" anchor="t" anchorCtr="0">
            <a:normAutofit/>
          </a:bodyPr>
          <a:lstStyle/>
          <a:p>
            <a:pPr marL="457200" lvl="0" indent="-342900" algn="l" rtl="0">
              <a:lnSpc>
                <a:spcPct val="115000"/>
              </a:lnSpc>
              <a:spcBef>
                <a:spcPts val="1500"/>
              </a:spcBef>
              <a:spcAft>
                <a:spcPts val="0"/>
              </a:spcAft>
              <a:buSzPts val="1800"/>
              <a:buChar char="❏"/>
            </a:pPr>
            <a:r>
              <a:rPr lang="en-US" sz="2000" u="sng" dirty="0"/>
              <a:t> </a:t>
            </a:r>
            <a:r>
              <a:rPr lang="en-US" sz="2200" b="1" u="sng" dirty="0">
                <a:latin typeface="Arial"/>
                <a:ea typeface="Arial"/>
                <a:cs typeface="Arial"/>
                <a:sym typeface="Arial"/>
              </a:rPr>
              <a:t>July 22</a:t>
            </a:r>
            <a:r>
              <a:rPr lang="en-US" sz="2100" b="1" dirty="0">
                <a:latin typeface="Arial"/>
                <a:ea typeface="Arial"/>
                <a:cs typeface="Arial"/>
                <a:sym typeface="Arial"/>
              </a:rPr>
              <a:t> -</a:t>
            </a:r>
            <a:r>
              <a:rPr lang="en-US" sz="2000" b="1" dirty="0">
                <a:latin typeface="Arial"/>
                <a:ea typeface="Arial"/>
                <a:cs typeface="Arial"/>
                <a:sym typeface="Arial"/>
              </a:rPr>
              <a:t> </a:t>
            </a:r>
            <a:r>
              <a:rPr lang="en-US" sz="2100" dirty="0">
                <a:latin typeface="Arial"/>
                <a:ea typeface="Arial"/>
                <a:cs typeface="Arial"/>
                <a:sym typeface="Arial"/>
              </a:rPr>
              <a:t>Pi Approximation Day: Share intriguing math-related facts or puzzles that connect with Balaji Telefilms' shows.</a:t>
            </a:r>
            <a:endParaRPr sz="2100" dirty="0">
              <a:latin typeface="Arial"/>
              <a:ea typeface="Arial"/>
              <a:cs typeface="Arial"/>
              <a:sym typeface="Arial"/>
            </a:endParaRPr>
          </a:p>
          <a:p>
            <a:pPr marL="457200" lvl="0" indent="-342900" algn="l" rtl="0">
              <a:lnSpc>
                <a:spcPct val="115000"/>
              </a:lnSpc>
              <a:spcBef>
                <a:spcPts val="0"/>
              </a:spcBef>
              <a:spcAft>
                <a:spcPts val="0"/>
              </a:spcAft>
              <a:buSzPts val="1800"/>
              <a:buFont typeface="Arial"/>
              <a:buChar char="❏"/>
            </a:pPr>
            <a:r>
              <a:rPr lang="en-US" sz="2200" b="1" u="sng" dirty="0">
                <a:latin typeface="Arial"/>
                <a:ea typeface="Arial"/>
                <a:cs typeface="Arial"/>
                <a:sym typeface="Arial"/>
              </a:rPr>
              <a:t>July 24</a:t>
            </a:r>
            <a:r>
              <a:rPr lang="en-US" sz="2100" b="1" dirty="0">
                <a:latin typeface="Arial"/>
                <a:ea typeface="Arial"/>
                <a:cs typeface="Arial"/>
                <a:sym typeface="Arial"/>
              </a:rPr>
              <a:t> - </a:t>
            </a:r>
            <a:r>
              <a:rPr lang="en-US" sz="2100" dirty="0">
                <a:latin typeface="Arial"/>
                <a:ea typeface="Arial"/>
                <a:cs typeface="Arial"/>
                <a:sym typeface="Arial"/>
              </a:rPr>
              <a:t>International Self-Care Day: Promote self-care tips and mental well-being, perhaps by featuring moments of self-care from characters in the shows.</a:t>
            </a:r>
            <a:endParaRPr sz="2100" dirty="0">
              <a:latin typeface="Arial"/>
              <a:ea typeface="Arial"/>
              <a:cs typeface="Arial"/>
              <a:sym typeface="Arial"/>
            </a:endParaRPr>
          </a:p>
          <a:p>
            <a:pPr marL="457200" lvl="0" indent="-342900" algn="l" rtl="0">
              <a:lnSpc>
                <a:spcPct val="115000"/>
              </a:lnSpc>
              <a:spcBef>
                <a:spcPts val="0"/>
              </a:spcBef>
              <a:spcAft>
                <a:spcPts val="0"/>
              </a:spcAft>
              <a:buSzPts val="1800"/>
              <a:buFont typeface="Arial"/>
              <a:buChar char="❏"/>
            </a:pPr>
            <a:r>
              <a:rPr lang="en-US" sz="2200" b="1" u="sng" dirty="0">
                <a:latin typeface="Arial"/>
                <a:ea typeface="Arial"/>
                <a:cs typeface="Arial"/>
                <a:sym typeface="Arial"/>
              </a:rPr>
              <a:t>July 28 </a:t>
            </a:r>
            <a:r>
              <a:rPr lang="en-US" sz="2100" b="1" dirty="0">
                <a:latin typeface="Arial"/>
                <a:ea typeface="Arial"/>
                <a:cs typeface="Arial"/>
                <a:sym typeface="Arial"/>
              </a:rPr>
              <a:t>-</a:t>
            </a:r>
            <a:r>
              <a:rPr lang="en-US" sz="2000" b="1" dirty="0">
                <a:latin typeface="Arial"/>
                <a:ea typeface="Arial"/>
                <a:cs typeface="Arial"/>
                <a:sym typeface="Arial"/>
              </a:rPr>
              <a:t> </a:t>
            </a:r>
            <a:r>
              <a:rPr lang="en-US" sz="2100" dirty="0">
                <a:latin typeface="Arial"/>
                <a:ea typeface="Arial"/>
                <a:cs typeface="Arial"/>
                <a:sym typeface="Arial"/>
              </a:rPr>
              <a:t>World Nature Conservation Day: Highlight eco-friendly initiatives, green practices, or episodes from Balaji Telefilms' shows that promote environmental conservation.</a:t>
            </a:r>
            <a:endParaRPr sz="2100" dirty="0">
              <a:latin typeface="Arial"/>
              <a:ea typeface="Arial"/>
              <a:cs typeface="Arial"/>
              <a:sym typeface="Arial"/>
            </a:endParaRPr>
          </a:p>
          <a:p>
            <a:pPr marL="457200" lvl="0" indent="-342900" algn="l" rtl="0">
              <a:lnSpc>
                <a:spcPct val="115000"/>
              </a:lnSpc>
              <a:spcBef>
                <a:spcPts val="0"/>
              </a:spcBef>
              <a:spcAft>
                <a:spcPts val="0"/>
              </a:spcAft>
              <a:buSzPts val="1800"/>
              <a:buFont typeface="Arial"/>
              <a:buChar char="❏"/>
            </a:pPr>
            <a:r>
              <a:rPr lang="en-US" sz="2200" b="1" u="sng" dirty="0">
                <a:latin typeface="Arial"/>
                <a:ea typeface="Arial"/>
                <a:cs typeface="Arial"/>
                <a:sym typeface="Arial"/>
              </a:rPr>
              <a:t>July 30</a:t>
            </a:r>
            <a:r>
              <a:rPr lang="en-US" sz="2200" b="1" dirty="0">
                <a:latin typeface="Arial"/>
                <a:ea typeface="Arial"/>
                <a:cs typeface="Arial"/>
                <a:sym typeface="Arial"/>
              </a:rPr>
              <a:t> </a:t>
            </a:r>
            <a:r>
              <a:rPr lang="en-US" sz="2100" b="1" dirty="0">
                <a:latin typeface="Arial"/>
                <a:ea typeface="Arial"/>
                <a:cs typeface="Arial"/>
                <a:sym typeface="Arial"/>
              </a:rPr>
              <a:t>-</a:t>
            </a:r>
            <a:r>
              <a:rPr lang="en-US" sz="2000" dirty="0">
                <a:latin typeface="Arial"/>
                <a:ea typeface="Arial"/>
                <a:cs typeface="Arial"/>
                <a:sym typeface="Arial"/>
              </a:rPr>
              <a:t> </a:t>
            </a:r>
            <a:r>
              <a:rPr lang="en-US" sz="2100" dirty="0">
                <a:latin typeface="Arial"/>
                <a:ea typeface="Arial"/>
                <a:cs typeface="Arial"/>
                <a:sym typeface="Arial"/>
              </a:rPr>
              <a:t>International Day of Friendship: Celebrate the friendships portrayed in Balaji Telefilms' series and encourage fans to share their own friendship stories</a:t>
            </a:r>
            <a:r>
              <a:rPr lang="en-US" sz="2000" dirty="0">
                <a:latin typeface="Arial"/>
                <a:ea typeface="Arial"/>
                <a:cs typeface="Arial"/>
                <a:sym typeface="Arial"/>
              </a:rPr>
              <a:t>.</a:t>
            </a:r>
            <a:br>
              <a:rPr lang="en-US" sz="2000" dirty="0">
                <a:latin typeface="Arial"/>
                <a:ea typeface="Arial"/>
                <a:cs typeface="Arial"/>
                <a:sym typeface="Arial"/>
              </a:rPr>
            </a:br>
            <a:endParaRPr sz="2000" dirty="0">
              <a:latin typeface="Arial"/>
              <a:ea typeface="Arial"/>
              <a:cs typeface="Arial"/>
              <a:sym typeface="Arial"/>
            </a:endParaRPr>
          </a:p>
          <a:p>
            <a:pPr marL="0" lvl="0" indent="0" algn="l" rtl="0">
              <a:lnSpc>
                <a:spcPct val="115000"/>
              </a:lnSpc>
              <a:spcBef>
                <a:spcPts val="1200"/>
              </a:spcBef>
              <a:spcAft>
                <a:spcPts val="0"/>
              </a:spcAft>
              <a:buClr>
                <a:schemeClr val="dk1"/>
              </a:buClr>
              <a:buSzPts val="1100"/>
              <a:buFont typeface="Arial"/>
              <a:buNone/>
            </a:pPr>
            <a:r>
              <a:rPr lang="en-US" sz="2000" b="1" dirty="0">
                <a:latin typeface="Arial"/>
                <a:ea typeface="Arial"/>
                <a:cs typeface="Arial"/>
                <a:sym typeface="Arial"/>
              </a:rPr>
              <a:t>Remember to use relevant hashtags for each social media holiday to increase visibility and engagement. Additionally, ensure that the content aligns with Balaji Telefilms' brand identity and resonates with the interests of their target audience.</a:t>
            </a:r>
            <a:endParaRPr sz="2000" b="1" dirty="0">
              <a:latin typeface="Arial"/>
              <a:ea typeface="Arial"/>
              <a:cs typeface="Arial"/>
              <a:sym typeface="Arial"/>
            </a:endParaRPr>
          </a:p>
          <a:p>
            <a:pPr marL="0" lvl="0" indent="0" algn="l" rtl="0">
              <a:lnSpc>
                <a:spcPct val="115000"/>
              </a:lnSpc>
              <a:spcBef>
                <a:spcPts val="1500"/>
              </a:spcBef>
              <a:spcAft>
                <a:spcPts val="0"/>
              </a:spcAft>
              <a:buClr>
                <a:schemeClr val="dk1"/>
              </a:buClr>
              <a:buSzPts val="1100"/>
              <a:buFont typeface="Arial"/>
              <a:buNone/>
            </a:pPr>
            <a:endParaRPr sz="2000"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19"/>
          <p:cNvSpPr txBox="1">
            <a:spLocks noGrp="1"/>
          </p:cNvSpPr>
          <p:nvPr>
            <p:ph type="title"/>
          </p:nvPr>
        </p:nvSpPr>
        <p:spPr>
          <a:xfrm>
            <a:off x="780100" y="125100"/>
            <a:ext cx="10839600" cy="10236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libri"/>
              <a:buNone/>
            </a:pPr>
            <a:r>
              <a:rPr lang="en-US" b="1" dirty="0"/>
              <a:t>Part 3: Content Ideas and Marketing Strategies</a:t>
            </a:r>
            <a:endParaRPr b="1" dirty="0"/>
          </a:p>
        </p:txBody>
      </p:sp>
      <p:sp>
        <p:nvSpPr>
          <p:cNvPr id="195" name="Google Shape;195;p19"/>
          <p:cNvSpPr txBox="1">
            <a:spLocks noGrp="1"/>
          </p:cNvSpPr>
          <p:nvPr>
            <p:ph idx="1"/>
          </p:nvPr>
        </p:nvSpPr>
        <p:spPr>
          <a:xfrm>
            <a:off x="668650" y="999700"/>
            <a:ext cx="11062500" cy="5583900"/>
          </a:xfrm>
          <a:prstGeom prst="rect">
            <a:avLst/>
          </a:prstGeom>
          <a:noFill/>
          <a:ln>
            <a:noFill/>
          </a:ln>
        </p:spPr>
        <p:txBody>
          <a:bodyPr spcFirstLastPara="1" wrap="square" lIns="91425" tIns="45700" rIns="91425" bIns="45700" anchor="t" anchorCtr="0">
            <a:normAutofit lnSpcReduction="10000"/>
          </a:bodyPr>
          <a:lstStyle/>
          <a:p>
            <a:pPr marL="457200" lvl="0" indent="-342900" algn="l" rtl="0">
              <a:lnSpc>
                <a:spcPct val="90000"/>
              </a:lnSpc>
              <a:spcBef>
                <a:spcPts val="0"/>
              </a:spcBef>
              <a:spcAft>
                <a:spcPts val="0"/>
              </a:spcAft>
              <a:buSzPts val="1800"/>
              <a:buChar char="•"/>
            </a:pPr>
            <a:r>
              <a:rPr lang="en-US" dirty="0"/>
              <a:t>Reflect on the content ideas and marketing strategies process, discussing the challenges encountered and lessons learned.</a:t>
            </a:r>
            <a:endParaRPr/>
          </a:p>
          <a:p>
            <a:pPr marL="457200" lvl="0" indent="-419100" algn="l" rtl="0">
              <a:lnSpc>
                <a:spcPct val="115000"/>
              </a:lnSpc>
              <a:spcBef>
                <a:spcPts val="0"/>
              </a:spcBef>
              <a:spcAft>
                <a:spcPts val="0"/>
              </a:spcAft>
              <a:buClr>
                <a:schemeClr val="accent1"/>
              </a:buClr>
              <a:buSzPts val="3000"/>
              <a:buAutoNum type="arabicPeriod"/>
            </a:pPr>
            <a:r>
              <a:rPr lang="en-US" sz="3000" b="1" dirty="0">
                <a:solidFill>
                  <a:schemeClr val="accent1"/>
                </a:solidFill>
              </a:rPr>
              <a:t>Challenges:</a:t>
            </a:r>
            <a:endParaRPr sz="3000" b="1">
              <a:solidFill>
                <a:schemeClr val="accent1"/>
              </a:solidFill>
            </a:endParaRPr>
          </a:p>
          <a:p>
            <a:pPr marL="457200" lvl="0" indent="-342900" algn="l" rtl="0">
              <a:lnSpc>
                <a:spcPct val="115000"/>
              </a:lnSpc>
              <a:spcBef>
                <a:spcPts val="0"/>
              </a:spcBef>
              <a:spcAft>
                <a:spcPts val="0"/>
              </a:spcAft>
              <a:buSzPts val="1800"/>
              <a:buChar char="•"/>
            </a:pPr>
            <a:r>
              <a:rPr lang="en-US" b="1" dirty="0"/>
              <a:t>Content Creativity:</a:t>
            </a:r>
            <a:r>
              <a:rPr lang="en-US" dirty="0"/>
              <a:t> Coming up with fresh and engaging content ideas consistently can be challenging, especially when promoting a specific genre or type of content, such as TV shows produced by </a:t>
            </a:r>
            <a:r>
              <a:rPr lang="en-US" dirty="0" err="1"/>
              <a:t>Balaji</a:t>
            </a:r>
            <a:r>
              <a:rPr lang="en-US" dirty="0"/>
              <a:t> </a:t>
            </a:r>
            <a:r>
              <a:rPr lang="en-US" dirty="0" err="1"/>
              <a:t>Telefilms</a:t>
            </a:r>
            <a:r>
              <a:rPr lang="en-US" dirty="0"/>
              <a:t>. It's important to strike a balance between promotional content and content that entertains and provides value to the audience.</a:t>
            </a:r>
            <a:endParaRPr/>
          </a:p>
          <a:p>
            <a:pPr marL="457200" lvl="0" indent="0" algn="l" rtl="0">
              <a:lnSpc>
                <a:spcPct val="90000"/>
              </a:lnSpc>
              <a:spcBef>
                <a:spcPts val="0"/>
              </a:spcBef>
              <a:spcAft>
                <a:spcPts val="0"/>
              </a:spcAft>
              <a:buNone/>
            </a:pPr>
            <a:endParaRPr/>
          </a:p>
          <a:p>
            <a:pPr marL="457200" lvl="0" indent="-342900" algn="l" rtl="0">
              <a:lnSpc>
                <a:spcPct val="90000"/>
              </a:lnSpc>
              <a:spcBef>
                <a:spcPts val="0"/>
              </a:spcBef>
              <a:spcAft>
                <a:spcPts val="0"/>
              </a:spcAft>
              <a:buSzPts val="1800"/>
              <a:buChar char="•"/>
            </a:pPr>
            <a:r>
              <a:rPr lang="en-US" b="1" dirty="0"/>
              <a:t>Audience Engagement:</a:t>
            </a:r>
            <a:r>
              <a:rPr lang="en-US" dirty="0"/>
              <a:t> Building and maintaining audience engagement is an ongoing challenge. Encouraging interactions, responding to comments, and fostering a sense of community can be time-consuming, but it is crucial for building brand loyalty</a:t>
            </a:r>
            <a:r>
              <a:rPr lang="en-US" dirty="0" smtClean="0"/>
              <a:t>.</a:t>
            </a:r>
          </a:p>
          <a:p>
            <a:pPr marL="457200" lvl="0">
              <a:lnSpc>
                <a:spcPct val="115000"/>
              </a:lnSpc>
              <a:spcBef>
                <a:spcPts val="1200"/>
              </a:spcBef>
              <a:buSzPts val="1800"/>
              <a:buChar char="•"/>
            </a:pPr>
            <a:r>
              <a:rPr lang="en-US" b="1" dirty="0" smtClean="0"/>
              <a:t>Content Variety:</a:t>
            </a:r>
            <a:r>
              <a:rPr lang="en-US" dirty="0" smtClean="0"/>
              <a:t> </a:t>
            </a:r>
            <a:r>
              <a:rPr lang="en-US" dirty="0" err="1" smtClean="0"/>
              <a:t>Balaji</a:t>
            </a:r>
            <a:r>
              <a:rPr lang="en-US" dirty="0" smtClean="0"/>
              <a:t> </a:t>
            </a:r>
            <a:r>
              <a:rPr lang="en-US" dirty="0" err="1" smtClean="0"/>
              <a:t>Telefilms</a:t>
            </a:r>
            <a:r>
              <a:rPr lang="en-US" dirty="0" smtClean="0"/>
              <a:t> might face challenges in creating diverse content formats, such as videos, </a:t>
            </a:r>
            <a:r>
              <a:rPr lang="en-US" dirty="0" err="1" smtClean="0"/>
              <a:t>infographics</a:t>
            </a:r>
            <a:r>
              <a:rPr lang="en-US" dirty="0" smtClean="0"/>
              <a:t>, podcasts, and interactive quizzes. Each format requires different resources and expertise.</a:t>
            </a:r>
          </a:p>
          <a:p>
            <a:pPr marL="457200" lvl="0">
              <a:lnSpc>
                <a:spcPct val="115000"/>
              </a:lnSpc>
              <a:spcBef>
                <a:spcPts val="0"/>
              </a:spcBef>
              <a:buSzPts val="1800"/>
              <a:buChar char="•"/>
            </a:pPr>
            <a:r>
              <a:rPr lang="en-US" b="1" dirty="0" smtClean="0"/>
              <a:t>Social Media Algorithm Changes:</a:t>
            </a:r>
            <a:r>
              <a:rPr lang="en-US" dirty="0" smtClean="0"/>
              <a:t> Social media platforms often update their algorithms, which can impact the visibility and reach of </a:t>
            </a:r>
            <a:r>
              <a:rPr lang="en-US" dirty="0" err="1" smtClean="0"/>
              <a:t>Balaji</a:t>
            </a:r>
            <a:r>
              <a:rPr lang="en-US" dirty="0" smtClean="0"/>
              <a:t> </a:t>
            </a:r>
            <a:r>
              <a:rPr lang="en-US" dirty="0" err="1" smtClean="0"/>
              <a:t>Telefilms'</a:t>
            </a:r>
            <a:r>
              <a:rPr lang="en-US" dirty="0" smtClean="0"/>
              <a:t> content. Staying updated with these changes and adapting content strategies accordingly is essential.</a:t>
            </a:r>
          </a:p>
          <a:p>
            <a:pPr marL="457200" lvl="0">
              <a:lnSpc>
                <a:spcPct val="115000"/>
              </a:lnSpc>
              <a:spcBef>
                <a:spcPts val="0"/>
              </a:spcBef>
              <a:buSzPts val="1800"/>
              <a:buChar char="•"/>
            </a:pPr>
            <a:r>
              <a:rPr lang="en-US" b="1" dirty="0" smtClean="0"/>
              <a:t>Competition:</a:t>
            </a:r>
            <a:r>
              <a:rPr lang="en-US" dirty="0" smtClean="0"/>
              <a:t> The entertainment industry is highly competitive. </a:t>
            </a:r>
            <a:r>
              <a:rPr lang="en-US" dirty="0" err="1" smtClean="0"/>
              <a:t>Balaji</a:t>
            </a:r>
            <a:r>
              <a:rPr lang="en-US" dirty="0" smtClean="0"/>
              <a:t> </a:t>
            </a:r>
            <a:r>
              <a:rPr lang="en-US" dirty="0" err="1" smtClean="0"/>
              <a:t>Telefilms</a:t>
            </a:r>
            <a:r>
              <a:rPr lang="en-US" dirty="0" smtClean="0"/>
              <a:t> needs to find innovative ways to stand out from other production companies and keep their audience engaged</a:t>
            </a:r>
            <a:endParaRPr/>
          </a:p>
          <a:p>
            <a:pPr marL="457200" lvl="0" indent="0" algn="l" rtl="0">
              <a:lnSpc>
                <a:spcPct val="90000"/>
              </a:lnSpc>
              <a:spcBef>
                <a:spcPts val="0"/>
              </a:spcBef>
              <a:spcAft>
                <a:spcPts val="0"/>
              </a:spcAft>
              <a:buNone/>
            </a:pPr>
            <a:endParaRPr/>
          </a:p>
          <a:p>
            <a:pPr marL="457200" lvl="0" indent="0" algn="l" rtl="0">
              <a:lnSpc>
                <a:spcPct val="90000"/>
              </a:lnSpc>
              <a:spcBef>
                <a:spcPts val="0"/>
              </a:spcBef>
              <a:spcAft>
                <a:spcPts val="0"/>
              </a:spcAft>
              <a:buNone/>
            </a:pP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7" name="Google Shape;207;g25c243965be_2_10"/>
          <p:cNvSpPr txBox="1">
            <a:spLocks noGrp="1"/>
          </p:cNvSpPr>
          <p:nvPr>
            <p:ph idx="1"/>
          </p:nvPr>
        </p:nvSpPr>
        <p:spPr>
          <a:xfrm>
            <a:off x="487500" y="370936"/>
            <a:ext cx="11217000" cy="6145764"/>
          </a:xfrm>
          <a:prstGeom prst="rect">
            <a:avLst/>
          </a:prstGeom>
        </p:spPr>
        <p:txBody>
          <a:bodyPr spcFirstLastPara="1" wrap="square" lIns="91425" tIns="45700" rIns="91425" bIns="45700" anchor="t" anchorCtr="0">
            <a:normAutofit/>
          </a:bodyPr>
          <a:lstStyle/>
          <a:p>
            <a:pPr marL="0" lvl="0" indent="0" algn="l" rtl="0">
              <a:lnSpc>
                <a:spcPct val="115000"/>
              </a:lnSpc>
              <a:spcBef>
                <a:spcPts val="1200"/>
              </a:spcBef>
              <a:spcAft>
                <a:spcPts val="0"/>
              </a:spcAft>
              <a:buNone/>
            </a:pPr>
            <a:r>
              <a:rPr lang="en-US" sz="3340" b="1" dirty="0">
                <a:solidFill>
                  <a:schemeClr val="accent1"/>
                </a:solidFill>
              </a:rPr>
              <a:t>2.  Lessons Learned:</a:t>
            </a:r>
            <a:endParaRPr sz="3340" b="1">
              <a:solidFill>
                <a:schemeClr val="accent1"/>
              </a:solidFill>
            </a:endParaRPr>
          </a:p>
          <a:p>
            <a:pPr marL="457200" lvl="0" indent="-342900" algn="l" rtl="0">
              <a:lnSpc>
                <a:spcPct val="115000"/>
              </a:lnSpc>
              <a:spcBef>
                <a:spcPts val="1500"/>
              </a:spcBef>
              <a:spcAft>
                <a:spcPts val="0"/>
              </a:spcAft>
              <a:buSzPts val="1800"/>
              <a:buChar char="•"/>
            </a:pPr>
            <a:r>
              <a:rPr lang="en-US" b="1" dirty="0"/>
              <a:t>Audience Research: </a:t>
            </a:r>
            <a:r>
              <a:rPr lang="en-US" dirty="0"/>
              <a:t>Understanding the preferences, interests, and demographics of the target audience is vital. Conducting regular audience research and analyzing engagement metrics can provide valuable insights to tailor content accordingly.</a:t>
            </a:r>
            <a:endParaRPr/>
          </a:p>
          <a:p>
            <a:pPr marL="457200" lvl="0" indent="-342900" algn="l" rtl="0">
              <a:lnSpc>
                <a:spcPct val="115000"/>
              </a:lnSpc>
              <a:spcBef>
                <a:spcPts val="0"/>
              </a:spcBef>
              <a:spcAft>
                <a:spcPts val="0"/>
              </a:spcAft>
              <a:buSzPts val="1800"/>
              <a:buChar char="•"/>
            </a:pPr>
            <a:r>
              <a:rPr lang="en-US" b="1" dirty="0"/>
              <a:t>Consistent Content Calendar: </a:t>
            </a:r>
            <a:r>
              <a:rPr lang="en-US" dirty="0"/>
              <a:t>Creating a content calendar in advance helps maintain a consistent posting schedule and ensures a good mix of content types. Planning content around relevant social media holidays and trending topics can also boost engagement.</a:t>
            </a:r>
            <a:endParaRPr/>
          </a:p>
          <a:p>
            <a:pPr marL="457200" lvl="0" indent="-342900" algn="l" rtl="0">
              <a:lnSpc>
                <a:spcPct val="115000"/>
              </a:lnSpc>
              <a:spcBef>
                <a:spcPts val="0"/>
              </a:spcBef>
              <a:spcAft>
                <a:spcPts val="0"/>
              </a:spcAft>
              <a:buSzPts val="1800"/>
              <a:buChar char="•"/>
            </a:pPr>
            <a:r>
              <a:rPr lang="en-US" b="1" dirty="0"/>
              <a:t>Leveraging User-Generated Content: </a:t>
            </a:r>
            <a:r>
              <a:rPr lang="en-US" dirty="0"/>
              <a:t>Encouraging fans to create and share their content related to </a:t>
            </a:r>
            <a:r>
              <a:rPr lang="en-US" dirty="0" err="1"/>
              <a:t>Balaji</a:t>
            </a:r>
            <a:r>
              <a:rPr lang="en-US" dirty="0"/>
              <a:t> </a:t>
            </a:r>
            <a:r>
              <a:rPr lang="en-US" dirty="0" err="1"/>
              <a:t>Telefilms'</a:t>
            </a:r>
            <a:r>
              <a:rPr lang="en-US" dirty="0"/>
              <a:t> shows can be a powerful way to increase engagement and authenticity</a:t>
            </a:r>
            <a:r>
              <a:rPr lang="en-US" dirty="0" smtClean="0"/>
              <a:t>.</a:t>
            </a:r>
          </a:p>
          <a:p>
            <a:pPr marL="457200" lvl="0">
              <a:lnSpc>
                <a:spcPct val="115000"/>
              </a:lnSpc>
              <a:spcBef>
                <a:spcPts val="1200"/>
              </a:spcBef>
              <a:buSzPts val="1800"/>
              <a:buChar char="•"/>
            </a:pPr>
            <a:r>
              <a:rPr lang="en-US" b="1" dirty="0" smtClean="0"/>
              <a:t>Collaboration and Partnerships:</a:t>
            </a:r>
            <a:r>
              <a:rPr lang="en-US" dirty="0" smtClean="0"/>
              <a:t> Collaborating with influencers or other brands can expand the reach of </a:t>
            </a:r>
            <a:r>
              <a:rPr lang="en-US" dirty="0" err="1" smtClean="0"/>
              <a:t>Balaji</a:t>
            </a:r>
            <a:r>
              <a:rPr lang="en-US" dirty="0" smtClean="0"/>
              <a:t> </a:t>
            </a:r>
            <a:r>
              <a:rPr lang="en-US" dirty="0" err="1" smtClean="0"/>
              <a:t>Telefilms'</a:t>
            </a:r>
            <a:r>
              <a:rPr lang="en-US" dirty="0" smtClean="0"/>
              <a:t> content and attract new audiences.</a:t>
            </a:r>
          </a:p>
          <a:p>
            <a:pPr marL="457200" lvl="0">
              <a:lnSpc>
                <a:spcPct val="115000"/>
              </a:lnSpc>
              <a:spcBef>
                <a:spcPts val="0"/>
              </a:spcBef>
              <a:buSzPts val="1800"/>
              <a:buChar char="•"/>
            </a:pPr>
            <a:r>
              <a:rPr lang="en-US" b="1" dirty="0" smtClean="0"/>
              <a:t>Storytelling: </a:t>
            </a:r>
            <a:r>
              <a:rPr lang="en-US" dirty="0" err="1" smtClean="0"/>
              <a:t>Balaji</a:t>
            </a:r>
            <a:r>
              <a:rPr lang="en-US" dirty="0" smtClean="0"/>
              <a:t> </a:t>
            </a:r>
            <a:r>
              <a:rPr lang="en-US" dirty="0" err="1" smtClean="0"/>
              <a:t>Telefilms</a:t>
            </a:r>
            <a:r>
              <a:rPr lang="en-US" dirty="0" smtClean="0"/>
              <a:t> can leverage the power of storytelling to create emotional connections with the audience. Sharing behind-the-scenes stories or anecdotes from the production process can humanize the brand.</a:t>
            </a:r>
          </a:p>
          <a:p>
            <a:pPr marL="457200" lvl="0">
              <a:lnSpc>
                <a:spcPct val="115000"/>
              </a:lnSpc>
              <a:spcBef>
                <a:spcPts val="0"/>
              </a:spcBef>
              <a:buSzPts val="1800"/>
              <a:buChar char="•"/>
            </a:pPr>
            <a:r>
              <a:rPr lang="en-US" b="1" dirty="0" smtClean="0"/>
              <a:t>Data-Driven Decisions: </a:t>
            </a:r>
            <a:r>
              <a:rPr lang="en-US" dirty="0" smtClean="0"/>
              <a:t>Rely on data and analytics to measure the performance of content and marketing efforts. Analyzing metrics can help identify what works best and inform future strategies.</a:t>
            </a:r>
          </a:p>
          <a:p>
            <a:pPr marL="457200" lvl="0" indent="-342900" algn="l" rtl="0">
              <a:lnSpc>
                <a:spcPct val="115000"/>
              </a:lnSpc>
              <a:spcBef>
                <a:spcPts val="0"/>
              </a:spcBef>
              <a:spcAft>
                <a:spcPts val="0"/>
              </a:spcAft>
              <a:buSzPts val="1800"/>
              <a:buChar char="•"/>
            </a:pPr>
            <a:endParaRPr/>
          </a:p>
          <a:p>
            <a:pPr marL="0" lvl="0" indent="0" algn="l" rtl="0">
              <a:spcBef>
                <a:spcPts val="1000"/>
              </a:spcBef>
              <a:spcAft>
                <a:spcPts val="0"/>
              </a:spcAft>
              <a:buNone/>
            </a:pP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2"/>
          <p:cNvSpPr txBox="1">
            <a:spLocks noGrp="1"/>
          </p:cNvSpPr>
          <p:nvPr>
            <p:ph type="title"/>
          </p:nvPr>
        </p:nvSpPr>
        <p:spPr>
          <a:xfrm>
            <a:off x="154004" y="365125"/>
            <a:ext cx="11199796" cy="1646555"/>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ct val="100000"/>
              <a:buFont typeface="Calibri"/>
              <a:buNone/>
            </a:pPr>
            <a:r>
              <a:rPr lang="en-US" b="1" dirty="0"/>
              <a:t>Part 1: Brand study, Competitor Analysis &amp;                               Buyer’s/Audience’s Persona</a:t>
            </a:r>
            <a:r>
              <a:rPr lang="en-US" dirty="0"/>
              <a:t/>
            </a:r>
            <a:br>
              <a:rPr lang="en-US" dirty="0"/>
            </a:br>
            <a:endParaRPr dirty="0"/>
          </a:p>
        </p:txBody>
      </p:sp>
      <p:sp>
        <p:nvSpPr>
          <p:cNvPr id="91" name="Google Shape;91;p2"/>
          <p:cNvSpPr txBox="1">
            <a:spLocks noGrp="1"/>
          </p:cNvSpPr>
          <p:nvPr>
            <p:ph idx="1"/>
          </p:nvPr>
        </p:nvSpPr>
        <p:spPr>
          <a:xfrm>
            <a:off x="838200" y="1626669"/>
            <a:ext cx="10515600" cy="4947386"/>
          </a:xfrm>
          <a:prstGeom prst="rect">
            <a:avLst/>
          </a:prstGeom>
          <a:noFill/>
          <a:ln>
            <a:noFill/>
          </a:ln>
        </p:spPr>
        <p:txBody>
          <a:bodyPr spcFirstLastPara="1" wrap="square" lIns="91425" tIns="45700" rIns="91425" bIns="45700" anchor="t" anchorCtr="0">
            <a:normAutofit lnSpcReduction="10000"/>
          </a:bodyPr>
          <a:lstStyle/>
          <a:p>
            <a:pPr marL="0" lvl="0" indent="0" algn="l" rtl="0">
              <a:lnSpc>
                <a:spcPct val="90000"/>
              </a:lnSpc>
              <a:spcBef>
                <a:spcPts val="0"/>
              </a:spcBef>
              <a:spcAft>
                <a:spcPts val="0"/>
              </a:spcAft>
              <a:buClr>
                <a:schemeClr val="dk1"/>
              </a:buClr>
              <a:buSzPct val="100000"/>
              <a:buNone/>
            </a:pPr>
            <a:r>
              <a:rPr lang="en-US" b="1" u="sng" dirty="0"/>
              <a:t>COMPANY/TOPIC for project </a:t>
            </a:r>
            <a:r>
              <a:rPr lang="en-US" b="1" dirty="0"/>
              <a:t>: </a:t>
            </a:r>
            <a:r>
              <a:rPr lang="en-US" b="1" dirty="0">
                <a:solidFill>
                  <a:srgbClr val="7030A0"/>
                </a:solidFill>
              </a:rPr>
              <a:t>BALIJI TELEFILMS</a:t>
            </a:r>
            <a:endParaRPr>
              <a:solidFill>
                <a:srgbClr val="7030A0"/>
              </a:solidFill>
            </a:endParaRPr>
          </a:p>
          <a:p>
            <a:pPr marL="0" lvl="0" indent="0" algn="l" rtl="0">
              <a:lnSpc>
                <a:spcPct val="90000"/>
              </a:lnSpc>
              <a:spcBef>
                <a:spcPts val="1000"/>
              </a:spcBef>
              <a:spcAft>
                <a:spcPts val="0"/>
              </a:spcAft>
              <a:buClr>
                <a:schemeClr val="dk1"/>
              </a:buClr>
              <a:buSzPct val="100000"/>
              <a:buNone/>
            </a:pPr>
            <a:endParaRPr b="1"/>
          </a:p>
          <a:p>
            <a:pPr marL="228600" lvl="0" indent="-228600" algn="l" rtl="0">
              <a:lnSpc>
                <a:spcPct val="90000"/>
              </a:lnSpc>
              <a:spcBef>
                <a:spcPts val="1000"/>
              </a:spcBef>
              <a:spcAft>
                <a:spcPts val="0"/>
              </a:spcAft>
              <a:buClr>
                <a:schemeClr val="dk1"/>
              </a:buClr>
              <a:buSzPct val="100000"/>
              <a:buChar char="•"/>
            </a:pPr>
            <a:r>
              <a:rPr lang="en-US" b="1" dirty="0"/>
              <a:t>Research Brand Identity</a:t>
            </a:r>
            <a:r>
              <a:rPr lang="en-US" dirty="0"/>
              <a:t>: Study the brand's mission, values, vision, and unique selling propositions (USPs).</a:t>
            </a:r>
            <a:endParaRPr/>
          </a:p>
          <a:p>
            <a:pPr marL="0" lvl="0" indent="0" algn="l" rtl="0">
              <a:lnSpc>
                <a:spcPct val="90000"/>
              </a:lnSpc>
              <a:spcBef>
                <a:spcPts val="1000"/>
              </a:spcBef>
              <a:spcAft>
                <a:spcPts val="0"/>
              </a:spcAft>
              <a:buClr>
                <a:srgbClr val="000000"/>
              </a:buClr>
              <a:buSzPct val="100000"/>
              <a:buNone/>
            </a:pPr>
            <a:r>
              <a:rPr lang="en-US" b="1" i="0" dirty="0">
                <a:solidFill>
                  <a:srgbClr val="000000"/>
                </a:solidFill>
                <a:latin typeface="Arial"/>
                <a:ea typeface="Arial"/>
                <a:cs typeface="Arial"/>
                <a:sym typeface="Arial"/>
              </a:rPr>
              <a:t>Genre: </a:t>
            </a:r>
            <a:r>
              <a:rPr lang="en-US" sz="2600" dirty="0"/>
              <a:t>Entertainment</a:t>
            </a:r>
            <a:endParaRPr/>
          </a:p>
          <a:p>
            <a:pPr marL="0" lvl="0" indent="0" algn="l" rtl="0">
              <a:lnSpc>
                <a:spcPct val="90000"/>
              </a:lnSpc>
              <a:spcBef>
                <a:spcPts val="1000"/>
              </a:spcBef>
              <a:spcAft>
                <a:spcPts val="0"/>
              </a:spcAft>
              <a:buClr>
                <a:schemeClr val="dk1"/>
              </a:buClr>
              <a:buSzPct val="100000"/>
              <a:buNone/>
            </a:pPr>
            <a:endParaRPr sz="2600"/>
          </a:p>
          <a:p>
            <a:pPr marL="0" lvl="0" indent="0" algn="l" rtl="0">
              <a:lnSpc>
                <a:spcPct val="90000"/>
              </a:lnSpc>
              <a:spcBef>
                <a:spcPts val="1000"/>
              </a:spcBef>
              <a:spcAft>
                <a:spcPts val="0"/>
              </a:spcAft>
              <a:buClr>
                <a:schemeClr val="dk1"/>
              </a:buClr>
              <a:buSzPct val="100000"/>
              <a:buNone/>
            </a:pPr>
            <a:endParaRPr sz="2600"/>
          </a:p>
          <a:p>
            <a:pPr marL="0" lvl="0" indent="0" algn="l" rtl="0">
              <a:lnSpc>
                <a:spcPct val="90000"/>
              </a:lnSpc>
              <a:spcBef>
                <a:spcPts val="1000"/>
              </a:spcBef>
              <a:spcAft>
                <a:spcPts val="0"/>
              </a:spcAft>
              <a:buClr>
                <a:schemeClr val="dk1"/>
              </a:buClr>
              <a:buSzPct val="100000"/>
              <a:buNone/>
            </a:pPr>
            <a:r>
              <a:rPr lang="en-US" b="1" dirty="0"/>
              <a:t>Logo : </a:t>
            </a:r>
            <a:endParaRPr/>
          </a:p>
          <a:p>
            <a:pPr marL="0" lvl="0" indent="0" algn="l" rtl="0">
              <a:lnSpc>
                <a:spcPct val="90000"/>
              </a:lnSpc>
              <a:spcBef>
                <a:spcPts val="1000"/>
              </a:spcBef>
              <a:spcAft>
                <a:spcPts val="0"/>
              </a:spcAft>
              <a:buClr>
                <a:schemeClr val="dk1"/>
              </a:buClr>
              <a:buSzPct val="100000"/>
              <a:buNone/>
            </a:pPr>
            <a:endParaRPr/>
          </a:p>
          <a:p>
            <a:pPr marL="228600" lvl="0" indent="-77470" algn="l" rtl="0">
              <a:lnSpc>
                <a:spcPct val="90000"/>
              </a:lnSpc>
              <a:spcBef>
                <a:spcPts val="1000"/>
              </a:spcBef>
              <a:spcAft>
                <a:spcPts val="0"/>
              </a:spcAft>
              <a:buClr>
                <a:schemeClr val="dk1"/>
              </a:buClr>
              <a:buSzPct val="100000"/>
              <a:buNone/>
            </a:pPr>
            <a:endParaRPr b="1"/>
          </a:p>
          <a:p>
            <a:pPr marL="228600" lvl="0" indent="-77470" algn="l" rtl="0">
              <a:lnSpc>
                <a:spcPct val="90000"/>
              </a:lnSpc>
              <a:spcBef>
                <a:spcPts val="1000"/>
              </a:spcBef>
              <a:spcAft>
                <a:spcPts val="0"/>
              </a:spcAft>
              <a:buClr>
                <a:schemeClr val="dk1"/>
              </a:buClr>
              <a:buSzPct val="100000"/>
              <a:buNone/>
            </a:pPr>
            <a:endParaRPr b="1"/>
          </a:p>
          <a:p>
            <a:pPr marL="228600" lvl="0" indent="-228600" algn="l" rtl="0">
              <a:lnSpc>
                <a:spcPct val="90000"/>
              </a:lnSpc>
              <a:spcBef>
                <a:spcPts val="1000"/>
              </a:spcBef>
              <a:spcAft>
                <a:spcPts val="0"/>
              </a:spcAft>
              <a:buClr>
                <a:schemeClr val="dk1"/>
              </a:buClr>
              <a:buSzPct val="100000"/>
              <a:buChar char="•"/>
            </a:pPr>
            <a:r>
              <a:rPr lang="en-US" b="1" dirty="0"/>
              <a:t>Mission/Values: </a:t>
            </a:r>
            <a:endParaRPr/>
          </a:p>
          <a:p>
            <a:pPr marL="457200" lvl="1" indent="0" algn="l" rtl="0">
              <a:lnSpc>
                <a:spcPct val="90000"/>
              </a:lnSpc>
              <a:spcBef>
                <a:spcPts val="500"/>
              </a:spcBef>
              <a:spcAft>
                <a:spcPts val="0"/>
              </a:spcAft>
              <a:buClr>
                <a:srgbClr val="202124"/>
              </a:buClr>
              <a:buSzPct val="100000"/>
              <a:buNone/>
            </a:pPr>
            <a:r>
              <a:rPr lang="en-US" b="0" i="0" dirty="0">
                <a:solidFill>
                  <a:srgbClr val="202124"/>
                </a:solidFill>
                <a:latin typeface="Arial"/>
                <a:ea typeface="Arial"/>
                <a:cs typeface="Arial"/>
                <a:sym typeface="Arial"/>
              </a:rPr>
              <a:t>We endeavor to </a:t>
            </a:r>
            <a:r>
              <a:rPr lang="en-US" b="0" i="0" dirty="0">
                <a:solidFill>
                  <a:srgbClr val="040C28"/>
                </a:solidFill>
                <a:latin typeface="Arial"/>
                <a:ea typeface="Arial"/>
                <a:cs typeface="Arial"/>
                <a:sym typeface="Arial"/>
              </a:rPr>
              <a:t>maintain a healthy pipeline for new TV shows and strive to consistently deliver top-quality content catering to a diversified audience across genres in India</a:t>
            </a:r>
            <a:r>
              <a:rPr lang="en-US" b="0" i="0" dirty="0">
                <a:solidFill>
                  <a:srgbClr val="202124"/>
                </a:solidFill>
                <a:latin typeface="Arial"/>
                <a:ea typeface="Arial"/>
                <a:cs typeface="Arial"/>
                <a:sym typeface="Arial"/>
              </a:rPr>
              <a:t>.</a:t>
            </a:r>
            <a:endParaRPr/>
          </a:p>
          <a:p>
            <a:pPr marL="457200" lvl="1" indent="0" algn="l" rtl="0">
              <a:lnSpc>
                <a:spcPct val="90000"/>
              </a:lnSpc>
              <a:spcBef>
                <a:spcPts val="500"/>
              </a:spcBef>
              <a:spcAft>
                <a:spcPts val="0"/>
              </a:spcAft>
              <a:buClr>
                <a:schemeClr val="dk1"/>
              </a:buClr>
              <a:buSzPct val="100000"/>
              <a:buNone/>
            </a:pPr>
            <a:endParaRPr>
              <a:solidFill>
                <a:srgbClr val="202124"/>
              </a:solidFill>
              <a:latin typeface="Arial"/>
              <a:ea typeface="Arial"/>
              <a:cs typeface="Arial"/>
              <a:sym typeface="Arial"/>
            </a:endParaRPr>
          </a:p>
          <a:p>
            <a:pPr marL="457200" lvl="1" indent="0" algn="l" rtl="0">
              <a:lnSpc>
                <a:spcPct val="90000"/>
              </a:lnSpc>
              <a:spcBef>
                <a:spcPts val="500"/>
              </a:spcBef>
              <a:spcAft>
                <a:spcPts val="0"/>
              </a:spcAft>
              <a:buClr>
                <a:schemeClr val="dk1"/>
              </a:buClr>
              <a:buSzPct val="100000"/>
              <a:buNone/>
            </a:pPr>
            <a:endParaRPr b="1"/>
          </a:p>
          <a:p>
            <a:pPr marL="228600" lvl="0" indent="-77470" algn="l" rtl="0">
              <a:lnSpc>
                <a:spcPct val="90000"/>
              </a:lnSpc>
              <a:spcBef>
                <a:spcPts val="1000"/>
              </a:spcBef>
              <a:spcAft>
                <a:spcPts val="0"/>
              </a:spcAft>
              <a:buClr>
                <a:schemeClr val="dk1"/>
              </a:buClr>
              <a:buSzPct val="100000"/>
              <a:buNone/>
            </a:pPr>
            <a:endParaRPr/>
          </a:p>
        </p:txBody>
      </p:sp>
      <p:pic>
        <p:nvPicPr>
          <p:cNvPr id="92" name="Google Shape;92;p2"/>
          <p:cNvPicPr preferRelativeResize="0"/>
          <p:nvPr/>
        </p:nvPicPr>
        <p:blipFill rotWithShape="1">
          <a:blip r:embed="rId3">
            <a:alphaModFix/>
          </a:blip>
          <a:srcRect/>
          <a:stretch/>
        </p:blipFill>
        <p:spPr>
          <a:xfrm>
            <a:off x="1934677" y="3586438"/>
            <a:ext cx="4735880" cy="1412858"/>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g25c243965be_2_25"/>
          <p:cNvSpPr txBox="1">
            <a:spLocks noGrp="1"/>
          </p:cNvSpPr>
          <p:nvPr>
            <p:ph type="title"/>
          </p:nvPr>
        </p:nvSpPr>
        <p:spPr>
          <a:xfrm>
            <a:off x="838200" y="112543"/>
            <a:ext cx="10515600" cy="1420836"/>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sz="3200" b="1" dirty="0"/>
              <a:t>Part 4</a:t>
            </a:r>
            <a:r>
              <a:rPr lang="en-US" sz="3200" dirty="0"/>
              <a:t>: </a:t>
            </a:r>
            <a:r>
              <a:rPr lang="en-US" sz="3200" b="1" dirty="0"/>
              <a:t>Content Creation and Curation (Post creations, Designs/Video Editing, Ad Campaigns over</a:t>
            </a:r>
            <a:br>
              <a:rPr lang="en-US" sz="3200" b="1" dirty="0"/>
            </a:br>
            <a:r>
              <a:rPr lang="en-US" sz="3200" b="1" dirty="0"/>
              <a:t>Social Media and Email Ideation and Creation)</a:t>
            </a:r>
            <a:endParaRPr sz="3200" b="1" dirty="0"/>
          </a:p>
        </p:txBody>
      </p:sp>
      <p:sp>
        <p:nvSpPr>
          <p:cNvPr id="225" name="Google Shape;225;g25c243965be_2_25"/>
          <p:cNvSpPr txBox="1">
            <a:spLocks noGrp="1"/>
          </p:cNvSpPr>
          <p:nvPr>
            <p:ph idx="1"/>
          </p:nvPr>
        </p:nvSpPr>
        <p:spPr>
          <a:xfrm>
            <a:off x="295422" y="1533379"/>
            <a:ext cx="11690252" cy="5212078"/>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en-IN" sz="3200" b="1" dirty="0"/>
              <a:t>Post Creation: </a:t>
            </a:r>
            <a:r>
              <a:rPr lang="en-US" dirty="0"/>
              <a:t>Select Content Categories: Identify three different content formats relevant to the chosen </a:t>
            </a:r>
            <a:r>
              <a:rPr lang="en-US" dirty="0" smtClean="0"/>
              <a:t>topic or </a:t>
            </a:r>
            <a:r>
              <a:rPr lang="en-US" dirty="0"/>
              <a:t>industry. Research and Brainstorm: Research trending topics, industry news, or audience</a:t>
            </a:r>
          </a:p>
          <a:p>
            <a:pPr marL="0" lvl="0" indent="0" algn="l" rtl="0">
              <a:spcBef>
                <a:spcPts val="1000"/>
              </a:spcBef>
              <a:spcAft>
                <a:spcPts val="0"/>
              </a:spcAft>
              <a:buNone/>
            </a:pPr>
            <a:r>
              <a:rPr lang="en-US" dirty="0"/>
              <a:t>interests within each category. Brainstorm ideas for social media posts that align with each</a:t>
            </a:r>
          </a:p>
          <a:p>
            <a:pPr marL="0" lvl="0" indent="0" algn="l" rtl="0">
              <a:spcBef>
                <a:spcPts val="1000"/>
              </a:spcBef>
              <a:spcAft>
                <a:spcPts val="0"/>
              </a:spcAft>
              <a:buNone/>
            </a:pPr>
            <a:r>
              <a:rPr lang="en-US" dirty="0"/>
              <a:t>category. Do note that 1 content format has to be video and additionally 3 stories/status are to</a:t>
            </a:r>
          </a:p>
          <a:p>
            <a:pPr marL="0" lvl="0" indent="0" algn="l" rtl="0">
              <a:spcBef>
                <a:spcPts val="1000"/>
              </a:spcBef>
              <a:spcAft>
                <a:spcPts val="0"/>
              </a:spcAft>
              <a:buNone/>
            </a:pPr>
            <a:r>
              <a:rPr lang="en-US" dirty="0"/>
              <a:t>be created.</a:t>
            </a:r>
            <a:r>
              <a:rPr lang="en-IN" dirty="0"/>
              <a:t> </a:t>
            </a:r>
            <a:endParaRPr lang="en-IN" dirty="0" smtClean="0"/>
          </a:p>
          <a:p>
            <a:pPr indent="-457200"/>
            <a:r>
              <a:rPr lang="en-IN" b="1" dirty="0" smtClean="0"/>
              <a:t>Content Formats:</a:t>
            </a:r>
          </a:p>
          <a:p>
            <a:pPr>
              <a:buFont typeface="+mj-lt"/>
              <a:buAutoNum type="arabicPeriod"/>
            </a:pPr>
            <a:r>
              <a:rPr lang="en-US" dirty="0" smtClean="0"/>
              <a:t>Video: Behind-the-scenes (BTS) footage of TV shows or films being produced by </a:t>
            </a:r>
            <a:r>
              <a:rPr lang="en-US" dirty="0" err="1" smtClean="0"/>
              <a:t>Balaji</a:t>
            </a:r>
            <a:r>
              <a:rPr lang="en-US" dirty="0" smtClean="0"/>
              <a:t> </a:t>
            </a:r>
            <a:r>
              <a:rPr lang="en-US" dirty="0" err="1" smtClean="0"/>
              <a:t>Telefilms</a:t>
            </a:r>
            <a:r>
              <a:rPr lang="en-US" dirty="0" smtClean="0"/>
              <a:t>, showcasing the efforts and hard work that go into creating their popular content.</a:t>
            </a:r>
            <a:br>
              <a:rPr lang="en-US" dirty="0" smtClean="0"/>
            </a:br>
            <a:endParaRPr lang="en-US" dirty="0" smtClean="0"/>
          </a:p>
          <a:p>
            <a:pPr>
              <a:buFont typeface="+mj-lt"/>
              <a:buAutoNum type="arabicPeriod"/>
            </a:pPr>
            <a:r>
              <a:rPr lang="en-US" dirty="0" err="1" smtClean="0"/>
              <a:t>Infographics</a:t>
            </a:r>
            <a:r>
              <a:rPr lang="en-US" dirty="0" smtClean="0"/>
              <a:t>: Engaging and visually appealing </a:t>
            </a:r>
            <a:r>
              <a:rPr lang="en-US" dirty="0" err="1" smtClean="0"/>
              <a:t>infographics</a:t>
            </a:r>
            <a:r>
              <a:rPr lang="en-US" dirty="0" smtClean="0"/>
              <a:t> about the journey and achievements of </a:t>
            </a:r>
            <a:r>
              <a:rPr lang="en-US" dirty="0" err="1" smtClean="0"/>
              <a:t>Balaji</a:t>
            </a:r>
            <a:r>
              <a:rPr lang="en-US" dirty="0" smtClean="0"/>
              <a:t> </a:t>
            </a:r>
            <a:r>
              <a:rPr lang="en-US" dirty="0" err="1" smtClean="0"/>
              <a:t>Telefilms</a:t>
            </a:r>
            <a:r>
              <a:rPr lang="en-US" dirty="0" smtClean="0"/>
              <a:t>, highlighting key milestones and successful projects.</a:t>
            </a:r>
            <a:br>
              <a:rPr lang="en-US" dirty="0" smtClean="0"/>
            </a:br>
            <a:endParaRPr lang="en-US" dirty="0" smtClean="0"/>
          </a:p>
          <a:p>
            <a:pPr>
              <a:buFont typeface="+mj-lt"/>
              <a:buAutoNum type="arabicPeriod"/>
            </a:pPr>
            <a:r>
              <a:rPr lang="en-US" dirty="0" smtClean="0"/>
              <a:t>Fan Appreciation: Content that showcases the love and support of </a:t>
            </a:r>
            <a:r>
              <a:rPr lang="en-US" dirty="0" err="1" smtClean="0"/>
              <a:t>Balaji</a:t>
            </a:r>
            <a:r>
              <a:rPr lang="en-US" dirty="0" smtClean="0"/>
              <a:t> </a:t>
            </a:r>
            <a:r>
              <a:rPr lang="en-US" dirty="0" err="1" smtClean="0"/>
              <a:t>Telefilms'</a:t>
            </a:r>
            <a:r>
              <a:rPr lang="en-US" dirty="0" smtClean="0"/>
              <a:t> fans, such as fan art, testimonials, or creative videos expressing their favorite shows or characters.</a:t>
            </a:r>
          </a:p>
          <a:p>
            <a:pPr marL="0" lvl="0" indent="0" algn="l" rtl="0">
              <a:spcBef>
                <a:spcPts val="1000"/>
              </a:spcBef>
              <a:spcAft>
                <a:spcPts val="0"/>
              </a:spcAft>
              <a:buNone/>
            </a:pPr>
            <a:endParaRPr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7" name="Google Shape;237;g25c243965be_2_35"/>
          <p:cNvSpPr txBox="1">
            <a:spLocks noGrp="1"/>
          </p:cNvSpPr>
          <p:nvPr>
            <p:ph idx="1"/>
          </p:nvPr>
        </p:nvSpPr>
        <p:spPr>
          <a:xfrm>
            <a:off x="838200" y="664697"/>
            <a:ext cx="10515600" cy="5512128"/>
          </a:xfrm>
          <a:prstGeom prst="rect">
            <a:avLst/>
          </a:prstGeom>
        </p:spPr>
        <p:txBody>
          <a:bodyPr spcFirstLastPara="1" wrap="square" lIns="91425" tIns="45700" rIns="91425" bIns="45700" anchor="t" anchorCtr="0">
            <a:normAutofit/>
          </a:bodyPr>
          <a:lstStyle/>
          <a:p>
            <a:pPr algn="l">
              <a:buFont typeface="+mj-lt"/>
              <a:buAutoNum type="arabicPeriod"/>
            </a:pPr>
            <a:r>
              <a:rPr lang="en-US" sz="3200" b="1" i="0" u="sng" dirty="0">
                <a:solidFill>
                  <a:srgbClr val="374151"/>
                </a:solidFill>
                <a:effectLst/>
                <a:latin typeface="Söhne"/>
              </a:rPr>
              <a:t>Video - Behind-the-Scenes (BTS) Footage:</a:t>
            </a:r>
          </a:p>
          <a:p>
            <a:pPr algn="l">
              <a:buFont typeface="Arial" panose="020B0604020202020204" pitchFamily="34" charset="0"/>
              <a:buChar char="•"/>
            </a:pPr>
            <a:r>
              <a:rPr lang="en-US" sz="2000" b="1" i="0" dirty="0">
                <a:solidFill>
                  <a:srgbClr val="7030A0"/>
                </a:solidFill>
                <a:effectLst/>
                <a:latin typeface="Söhne"/>
              </a:rPr>
              <a:t>Trending Topic</a:t>
            </a:r>
            <a:r>
              <a:rPr lang="en-US" sz="2000" b="0" i="0" dirty="0">
                <a:solidFill>
                  <a:srgbClr val="7030A0"/>
                </a:solidFill>
                <a:effectLst/>
                <a:latin typeface="Söhne"/>
              </a:rPr>
              <a:t>: </a:t>
            </a:r>
            <a:r>
              <a:rPr lang="en-US" sz="2000" b="0" i="0" dirty="0">
                <a:solidFill>
                  <a:srgbClr val="374151"/>
                </a:solidFill>
                <a:effectLst/>
                <a:latin typeface="Söhne"/>
              </a:rPr>
              <a:t>"Get an exclusive look into the making of our latest TV show '_____'! Witness the dedication of our talented cast and crew as they bring this captivating story to life. #BTS #BehindTheScenes #</a:t>
            </a:r>
            <a:r>
              <a:rPr lang="en-US" sz="2000" b="0" i="0" dirty="0" err="1" smtClean="0">
                <a:solidFill>
                  <a:srgbClr val="374151"/>
                </a:solidFill>
                <a:effectLst/>
                <a:latin typeface="Söhne"/>
              </a:rPr>
              <a:t>TVProduction</a:t>
            </a:r>
            <a:r>
              <a:rPr lang="en-US" b="0" i="0" dirty="0" smtClean="0">
                <a:solidFill>
                  <a:srgbClr val="374151"/>
                </a:solidFill>
                <a:effectLst/>
                <a:latin typeface="Söhne"/>
              </a:rPr>
              <a:t>“</a:t>
            </a:r>
            <a:br>
              <a:rPr lang="en-US" b="0" i="0" dirty="0" smtClean="0">
                <a:solidFill>
                  <a:srgbClr val="374151"/>
                </a:solidFill>
                <a:effectLst/>
                <a:latin typeface="Söhne"/>
              </a:rPr>
            </a:br>
            <a:endParaRPr lang="en-US" b="0" i="0" dirty="0">
              <a:solidFill>
                <a:srgbClr val="374151"/>
              </a:solidFill>
              <a:effectLst/>
              <a:latin typeface="Söhne"/>
            </a:endParaRPr>
          </a:p>
          <a:p>
            <a:pPr algn="l">
              <a:buFont typeface="Arial" panose="020B0604020202020204" pitchFamily="34" charset="0"/>
              <a:buChar char="•"/>
            </a:pPr>
            <a:r>
              <a:rPr lang="en-US" sz="2000" b="1" i="0" dirty="0">
                <a:solidFill>
                  <a:srgbClr val="7030A0"/>
                </a:solidFill>
                <a:effectLst/>
                <a:latin typeface="Söhne"/>
              </a:rPr>
              <a:t>Industry News: </a:t>
            </a:r>
            <a:r>
              <a:rPr lang="en-US" sz="2000" b="0" i="0" dirty="0">
                <a:solidFill>
                  <a:srgbClr val="374151"/>
                </a:solidFill>
                <a:effectLst/>
                <a:latin typeface="Söhne"/>
              </a:rPr>
              <a:t>"Balaji Telefilms announces a new collaboration with a top Bollywood star for their upcoming film. Stay tuned for behind-the-scenes sneak peeks and exciting updates! #Bollywood #FilmProduction #</a:t>
            </a:r>
            <a:r>
              <a:rPr lang="en-US" sz="2000" b="0" i="0" dirty="0" err="1" smtClean="0">
                <a:solidFill>
                  <a:srgbClr val="374151"/>
                </a:solidFill>
                <a:effectLst/>
                <a:latin typeface="Söhne"/>
              </a:rPr>
              <a:t>NewProject</a:t>
            </a:r>
            <a:r>
              <a:rPr lang="en-US" b="0" i="0" dirty="0" smtClean="0">
                <a:solidFill>
                  <a:srgbClr val="374151"/>
                </a:solidFill>
                <a:effectLst/>
                <a:latin typeface="Söhne"/>
              </a:rPr>
              <a:t>“</a:t>
            </a:r>
            <a:br>
              <a:rPr lang="en-US" b="0" i="0" dirty="0" smtClean="0">
                <a:solidFill>
                  <a:srgbClr val="374151"/>
                </a:solidFill>
                <a:effectLst/>
                <a:latin typeface="Söhne"/>
              </a:rPr>
            </a:br>
            <a:endParaRPr lang="en-US" b="1" i="0" dirty="0">
              <a:solidFill>
                <a:srgbClr val="C00000"/>
              </a:solidFill>
              <a:effectLst/>
              <a:latin typeface="Söhne"/>
            </a:endParaRPr>
          </a:p>
          <a:p>
            <a:pPr algn="l">
              <a:buFont typeface="Arial" panose="020B0604020202020204" pitchFamily="34" charset="0"/>
              <a:buChar char="•"/>
            </a:pPr>
            <a:r>
              <a:rPr lang="en-US" sz="2000" b="1" i="0" dirty="0">
                <a:solidFill>
                  <a:srgbClr val="7030A0"/>
                </a:solidFill>
                <a:effectLst/>
                <a:latin typeface="Söhne"/>
              </a:rPr>
              <a:t>Audience Interests: </a:t>
            </a:r>
            <a:r>
              <a:rPr lang="en-US" sz="2000" b="0" i="0" dirty="0">
                <a:solidFill>
                  <a:srgbClr val="374151"/>
                </a:solidFill>
                <a:effectLst/>
                <a:latin typeface="Söhne"/>
              </a:rPr>
              <a:t>"Ever wondered how your favorite characters come to life on the screen? Watch the magic unfold in this exclusive BTS video of our hit TV series '______'. #TVShows #FavCharacters #BalajiMagic</a:t>
            </a:r>
            <a:r>
              <a:rPr lang="en-US" b="0" i="0" dirty="0">
                <a:solidFill>
                  <a:srgbClr val="374151"/>
                </a:solidFill>
                <a:effectLst/>
                <a:latin typeface="Söhne"/>
              </a:rPr>
              <a:t>"</a:t>
            </a:r>
          </a:p>
          <a:p>
            <a:pPr marL="0" lvl="0" indent="0" algn="l" rtl="0">
              <a:spcBef>
                <a:spcPts val="1000"/>
              </a:spcBef>
              <a:spcAft>
                <a:spcPts val="0"/>
              </a:spcAft>
              <a:buNone/>
            </a:pPr>
            <a:endParaRPr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3" name="Google Shape;243;g25c243965be_2_40"/>
          <p:cNvSpPr txBox="1">
            <a:spLocks noGrp="1"/>
          </p:cNvSpPr>
          <p:nvPr>
            <p:ph idx="1"/>
          </p:nvPr>
        </p:nvSpPr>
        <p:spPr>
          <a:xfrm>
            <a:off x="838200" y="548640"/>
            <a:ext cx="10515600" cy="5628185"/>
          </a:xfrm>
          <a:prstGeom prst="rect">
            <a:avLst/>
          </a:prstGeom>
        </p:spPr>
        <p:txBody>
          <a:bodyPr spcFirstLastPara="1" wrap="square" lIns="91425" tIns="45700" rIns="91425" bIns="45700" anchor="t" anchorCtr="0">
            <a:normAutofit/>
          </a:bodyPr>
          <a:lstStyle/>
          <a:p>
            <a:pPr marL="114300" indent="0">
              <a:buNone/>
            </a:pPr>
            <a:r>
              <a:rPr lang="en-US" dirty="0"/>
              <a:t>2. </a:t>
            </a:r>
            <a:r>
              <a:rPr lang="en-US" sz="3200" b="1" u="sng" dirty="0"/>
              <a:t>Infographics - Balaji Telefilms Milestones:</a:t>
            </a:r>
          </a:p>
          <a:p>
            <a:pPr>
              <a:buFont typeface="Arial" panose="020B0604020202020204" pitchFamily="34" charset="0"/>
              <a:buChar char="•"/>
            </a:pPr>
            <a:r>
              <a:rPr lang="en-US" sz="2000" dirty="0">
                <a:solidFill>
                  <a:srgbClr val="7030A0"/>
                </a:solidFill>
              </a:rPr>
              <a:t>Trending Topic: </a:t>
            </a:r>
            <a:r>
              <a:rPr lang="en-US" sz="2000" dirty="0"/>
              <a:t>"Celebrating 25 years of entertainment excellence with Balaji Telefilms! Join us as we take a trip down memory lane and revisit our most iconic shows and movies. #25YearsOfBalaji #EntertainmentJourney #</a:t>
            </a:r>
            <a:r>
              <a:rPr lang="en-US" sz="2000" dirty="0" err="1" smtClean="0"/>
              <a:t>TVandFilm</a:t>
            </a:r>
            <a:r>
              <a:rPr lang="en-US" sz="2000" dirty="0" smtClean="0"/>
              <a:t>“</a:t>
            </a:r>
            <a:br>
              <a:rPr lang="en-US" sz="2000" dirty="0" smtClean="0"/>
            </a:br>
            <a:endParaRPr lang="en-US" sz="2000" dirty="0"/>
          </a:p>
          <a:p>
            <a:pPr>
              <a:buFont typeface="Arial" panose="020B0604020202020204" pitchFamily="34" charset="0"/>
              <a:buChar char="•"/>
            </a:pPr>
            <a:r>
              <a:rPr lang="en-US" sz="2000" b="1" dirty="0">
                <a:solidFill>
                  <a:srgbClr val="7030A0"/>
                </a:solidFill>
              </a:rPr>
              <a:t>Industry News: </a:t>
            </a:r>
            <a:r>
              <a:rPr lang="en-US" sz="2000" dirty="0"/>
              <a:t>"We are honored to receive multiple awards for '_____' at the prestigious _____ Film Festival. Thank you for recognizing our efforts in delivering exceptional content to our viewers. #AwardWinningContent #FilmFestival #</a:t>
            </a:r>
            <a:r>
              <a:rPr lang="en-US" sz="2000" dirty="0" err="1" smtClean="0"/>
              <a:t>BalajiTelefilms</a:t>
            </a:r>
            <a:r>
              <a:rPr lang="en-US" sz="2000" dirty="0" smtClean="0"/>
              <a:t>“</a:t>
            </a:r>
            <a:br>
              <a:rPr lang="en-US" sz="2000" dirty="0" smtClean="0"/>
            </a:br>
            <a:endParaRPr lang="en-US" sz="2000" dirty="0"/>
          </a:p>
          <a:p>
            <a:pPr>
              <a:buFont typeface="Arial" panose="020B0604020202020204" pitchFamily="34" charset="0"/>
              <a:buChar char="•"/>
            </a:pPr>
            <a:r>
              <a:rPr lang="en-US" sz="2000" b="1" dirty="0">
                <a:solidFill>
                  <a:srgbClr val="7030A0"/>
                </a:solidFill>
              </a:rPr>
              <a:t>Audience Interests: </a:t>
            </a:r>
            <a:r>
              <a:rPr lang="en-US" sz="2000" dirty="0"/>
              <a:t>"Did you know? Balaji Telefilms has been the driving force behind some of the most iconic TV shows in India. Check out this infographic to see the top 10 highest-rated shows produced by us! #TopTVShows #Blockbusters #BalajiProductions"</a:t>
            </a:r>
          </a:p>
          <a:p>
            <a:pPr marL="0" lvl="0" indent="0" algn="l" rtl="0">
              <a:spcBef>
                <a:spcPts val="1000"/>
              </a:spcBef>
              <a:spcAft>
                <a:spcPts val="0"/>
              </a:spcAft>
              <a:buNone/>
            </a:pPr>
            <a:endParaRPr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9" name="Google Shape;249;g25c243965be_2_45"/>
          <p:cNvSpPr txBox="1">
            <a:spLocks noGrp="1"/>
          </p:cNvSpPr>
          <p:nvPr>
            <p:ph idx="1"/>
          </p:nvPr>
        </p:nvSpPr>
        <p:spPr>
          <a:xfrm>
            <a:off x="838200" y="576774"/>
            <a:ext cx="10515600" cy="5961819"/>
          </a:xfrm>
          <a:prstGeom prst="rect">
            <a:avLst/>
          </a:prstGeom>
        </p:spPr>
        <p:txBody>
          <a:bodyPr spcFirstLastPara="1" wrap="square" lIns="91425" tIns="45700" rIns="91425" bIns="45700" anchor="t" anchorCtr="0">
            <a:normAutofit/>
          </a:bodyPr>
          <a:lstStyle/>
          <a:p>
            <a:pPr marL="114300" indent="0">
              <a:buNone/>
            </a:pPr>
            <a:r>
              <a:rPr lang="en-US" dirty="0"/>
              <a:t>3. </a:t>
            </a:r>
            <a:r>
              <a:rPr lang="en-US" sz="3000" b="1" u="sng" dirty="0"/>
              <a:t>Fan Appreciation - Show-Specific Stories/Status: (Note: Stories/Status are short-lived posts on social media platforms, like Instagram and Facebook Stories</a:t>
            </a:r>
            <a:r>
              <a:rPr lang="en-US" sz="3000" b="1" u="sng" dirty="0" smtClean="0"/>
              <a:t>.)</a:t>
            </a:r>
            <a:br>
              <a:rPr lang="en-US" sz="3000" b="1" u="sng" dirty="0" smtClean="0"/>
            </a:br>
            <a:endParaRPr lang="en-US" sz="3000" b="1" u="sng" dirty="0"/>
          </a:p>
          <a:p>
            <a:pPr>
              <a:buFont typeface="Arial" panose="020B0604020202020204" pitchFamily="34" charset="0"/>
              <a:buChar char="•"/>
            </a:pPr>
            <a:r>
              <a:rPr lang="en-US" sz="2000" b="1" dirty="0">
                <a:solidFill>
                  <a:srgbClr val="7030A0"/>
                </a:solidFill>
              </a:rPr>
              <a:t>Story/Status 1</a:t>
            </a:r>
            <a:r>
              <a:rPr lang="en-US" dirty="0">
                <a:solidFill>
                  <a:srgbClr val="7030A0"/>
                </a:solidFill>
              </a:rPr>
              <a:t>: </a:t>
            </a:r>
            <a:r>
              <a:rPr lang="en-US" sz="2000" dirty="0"/>
              <a:t>"To all the amazing fans who make our shows a huge success, this one's for you! Your love and support inspire us every day to create engaging and entertaining content. ❤️ #FanLove #Grateful #BalajiTelefilms</a:t>
            </a:r>
            <a:r>
              <a:rPr lang="en-US" dirty="0"/>
              <a:t>"</a:t>
            </a:r>
          </a:p>
          <a:p>
            <a:pPr>
              <a:buFont typeface="Arial" panose="020B0604020202020204" pitchFamily="34" charset="0"/>
              <a:buChar char="•"/>
            </a:pPr>
            <a:r>
              <a:rPr lang="en-US" sz="2000" b="1" dirty="0">
                <a:solidFill>
                  <a:srgbClr val="7030A0"/>
                </a:solidFill>
              </a:rPr>
              <a:t>Story/Status 2: </a:t>
            </a:r>
            <a:r>
              <a:rPr lang="en-US" dirty="0"/>
              <a:t>"</a:t>
            </a:r>
            <a:r>
              <a:rPr lang="en-US" sz="2000" dirty="0"/>
              <a:t>Calling all artists and creators! Show your love for Balaji Telefilms by sharing your fan art inspired by our shows. Tag us and use #BalajiFanArt, and we'll feature the best ones on our page! 🎨 #FanArtFriday #ShowYourTalent</a:t>
            </a:r>
            <a:r>
              <a:rPr lang="en-US" dirty="0"/>
              <a:t>"</a:t>
            </a:r>
          </a:p>
          <a:p>
            <a:pPr>
              <a:buFont typeface="Arial" panose="020B0604020202020204" pitchFamily="34" charset="0"/>
              <a:buChar char="•"/>
            </a:pPr>
            <a:r>
              <a:rPr lang="en-US" sz="2000" b="1" dirty="0">
                <a:solidFill>
                  <a:srgbClr val="7030A0"/>
                </a:solidFill>
              </a:rPr>
              <a:t>Story/Status 3: </a:t>
            </a:r>
            <a:r>
              <a:rPr lang="en-US" dirty="0"/>
              <a:t>"</a:t>
            </a:r>
            <a:r>
              <a:rPr lang="en-US" sz="2000" dirty="0"/>
              <a:t>Which Balaji Telefilms character has had the most impact on your life? Let us know in the comments below, and you might just get a special surprise from us! 😉 #FavoriteCharacter #MemorableMoments #BalajiMagic</a:t>
            </a:r>
            <a:r>
              <a:rPr lang="en-US" dirty="0"/>
              <a:t>"</a:t>
            </a:r>
          </a:p>
          <a:p>
            <a:pPr marL="0" lvl="0" indent="0" algn="l" rtl="0">
              <a:spcBef>
                <a:spcPts val="1000"/>
              </a:spcBef>
              <a:spcAft>
                <a:spcPts val="0"/>
              </a:spcAft>
              <a:buNone/>
            </a:pPr>
            <a:endParaRPr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g25c243965be_2_50"/>
          <p:cNvSpPr txBox="1">
            <a:spLocks noGrp="1"/>
          </p:cNvSpPr>
          <p:nvPr>
            <p:ph type="title"/>
          </p:nvPr>
        </p:nvSpPr>
        <p:spPr>
          <a:xfrm>
            <a:off x="838200" y="126610"/>
            <a:ext cx="10515600" cy="759656"/>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IN" b="1" dirty="0"/>
              <a:t>Post Creation:</a:t>
            </a:r>
            <a:endParaRPr b="1" dirty="0"/>
          </a:p>
        </p:txBody>
      </p:sp>
      <p:sp>
        <p:nvSpPr>
          <p:cNvPr id="255" name="Google Shape;255;g25c243965be_2_50"/>
          <p:cNvSpPr txBox="1">
            <a:spLocks noGrp="1"/>
          </p:cNvSpPr>
          <p:nvPr>
            <p:ph idx="1"/>
          </p:nvPr>
        </p:nvSpPr>
        <p:spPr>
          <a:xfrm>
            <a:off x="492369" y="886266"/>
            <a:ext cx="11310425" cy="5697414"/>
          </a:xfrm>
          <a:prstGeom prst="rect">
            <a:avLst/>
          </a:prstGeom>
        </p:spPr>
        <p:txBody>
          <a:bodyPr spcFirstLastPara="1" wrap="square" lIns="91425" tIns="45700" rIns="91425" bIns="45700" anchor="t" anchorCtr="0">
            <a:normAutofit lnSpcReduction="10000"/>
          </a:bodyPr>
          <a:lstStyle/>
          <a:p>
            <a:pPr indent="-457200"/>
            <a:r>
              <a:rPr lang="en-US" sz="3200" b="1" i="0" dirty="0">
                <a:solidFill>
                  <a:srgbClr val="374151"/>
                </a:solidFill>
                <a:effectLst/>
                <a:latin typeface="Söhne"/>
              </a:rPr>
              <a:t>Format 1: </a:t>
            </a:r>
            <a:r>
              <a:rPr lang="en-US" sz="3200" b="1" i="0" u="sng" dirty="0">
                <a:solidFill>
                  <a:srgbClr val="374151"/>
                </a:solidFill>
                <a:effectLst/>
                <a:latin typeface="Söhne"/>
              </a:rPr>
              <a:t>Video - Behind-the-Scenes (BTS) </a:t>
            </a:r>
            <a:r>
              <a:rPr lang="en-US" sz="3200" b="1" i="0" u="sng" dirty="0" err="1">
                <a:solidFill>
                  <a:srgbClr val="374151"/>
                </a:solidFill>
                <a:effectLst/>
                <a:latin typeface="Söhne"/>
              </a:rPr>
              <a:t>FootageFormat</a:t>
            </a:r>
            <a:r>
              <a:rPr lang="en-US" sz="3200" b="1" i="0" u="sng" dirty="0">
                <a:solidFill>
                  <a:srgbClr val="374151"/>
                </a:solidFill>
                <a:effectLst/>
                <a:latin typeface="Söhne"/>
              </a:rPr>
              <a:t> 1: Video - Behind-the-Scenes (BTS) Footage</a:t>
            </a:r>
            <a:r>
              <a:rPr lang="en-US" sz="3200" b="0" i="0" u="sng" dirty="0">
                <a:solidFill>
                  <a:srgbClr val="374151"/>
                </a:solidFill>
                <a:effectLst/>
                <a:latin typeface="Söhne"/>
              </a:rPr>
              <a:t>.</a:t>
            </a:r>
          </a:p>
          <a:p>
            <a:pPr algn="l">
              <a:buFont typeface="Arial" panose="020B0604020202020204" pitchFamily="34" charset="0"/>
              <a:buChar char="•"/>
            </a:pPr>
            <a:r>
              <a:rPr lang="en-US" b="1" i="0" dirty="0">
                <a:solidFill>
                  <a:srgbClr val="7030A0"/>
                </a:solidFill>
                <a:effectLst/>
                <a:latin typeface="Söhne"/>
              </a:rPr>
              <a:t>Trending Topic: </a:t>
            </a:r>
            <a:r>
              <a:rPr lang="en-US" sz="2400" b="0" i="0" dirty="0">
                <a:solidFill>
                  <a:srgbClr val="374151"/>
                </a:solidFill>
                <a:effectLst/>
                <a:latin typeface="Söhne"/>
              </a:rPr>
              <a:t>"Get an exclusive sneak peek into the making of our upcoming blockbuster film! 🎥🎬 Witness the passion and dedication of our talented team as they bring this epic story to life. Stay tuned for more exciting updates! #BehindTheScenes #BTS #FilmMaking #BalajiMagic"</a:t>
            </a:r>
          </a:p>
          <a:p>
            <a:pPr algn="l">
              <a:buFont typeface="Arial" panose="020B0604020202020204" pitchFamily="34" charset="0"/>
              <a:buChar char="•"/>
            </a:pPr>
            <a:r>
              <a:rPr lang="en-US" b="1" i="0" dirty="0">
                <a:solidFill>
                  <a:srgbClr val="7030A0"/>
                </a:solidFill>
                <a:effectLst/>
                <a:latin typeface="Söhne"/>
              </a:rPr>
              <a:t>Industry News: </a:t>
            </a:r>
            <a:r>
              <a:rPr lang="en-US" sz="2400" b="0" i="0" dirty="0">
                <a:solidFill>
                  <a:srgbClr val="374151"/>
                </a:solidFill>
                <a:effectLst/>
                <a:latin typeface="Söhne"/>
              </a:rPr>
              <a:t>"📢 Big Announcement! Balaji Telefilms collaborates with top industry stars for an exciting new web series. We can't wait to share this unique and gripping story with you all. #WebSeries #NewProject #BalajiCollaboration"</a:t>
            </a:r>
          </a:p>
          <a:p>
            <a:pPr algn="l">
              <a:buFont typeface="Arial" panose="020B0604020202020204" pitchFamily="34" charset="0"/>
              <a:buChar char="•"/>
            </a:pPr>
            <a:r>
              <a:rPr lang="en-US" b="1" i="0" dirty="0">
                <a:solidFill>
                  <a:srgbClr val="7030A0"/>
                </a:solidFill>
                <a:effectLst/>
                <a:latin typeface="Söhne"/>
              </a:rPr>
              <a:t>Audience Interests: </a:t>
            </a:r>
            <a:r>
              <a:rPr lang="en-US" sz="2400" b="0" i="0" dirty="0">
                <a:solidFill>
                  <a:srgbClr val="374151"/>
                </a:solidFill>
                <a:effectLst/>
                <a:latin typeface="Söhne"/>
              </a:rPr>
              <a:t>"Your favorite stars, real emotions, and captivating storytelling - that's what makes our TV shows stand out! 🌟 Check out this exclusive BTS video of our latest TV show '_____' and immerse yourself in the world of entertainment. #TVShows #BalajiTelefilms #Entertainment"</a:t>
            </a:r>
          </a:p>
          <a:p>
            <a:pPr indent="-457200"/>
            <a:endParaRPr sz="3200" u="sng"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1" name="Google Shape;261;g25c243965be_2_55"/>
          <p:cNvSpPr txBox="1">
            <a:spLocks noGrp="1"/>
          </p:cNvSpPr>
          <p:nvPr>
            <p:ph idx="1"/>
          </p:nvPr>
        </p:nvSpPr>
        <p:spPr>
          <a:xfrm>
            <a:off x="353683" y="583545"/>
            <a:ext cx="11266097" cy="5817255"/>
          </a:xfrm>
          <a:prstGeom prst="rect">
            <a:avLst/>
          </a:prstGeom>
        </p:spPr>
        <p:txBody>
          <a:bodyPr spcFirstLastPara="1" wrap="square" lIns="91425" tIns="45700" rIns="91425" bIns="45700" anchor="t" anchorCtr="0">
            <a:normAutofit/>
          </a:bodyPr>
          <a:lstStyle/>
          <a:p>
            <a:pPr algn="l"/>
            <a:r>
              <a:rPr lang="en-US" sz="3200" b="1" i="0" dirty="0">
                <a:solidFill>
                  <a:srgbClr val="374151"/>
                </a:solidFill>
                <a:effectLst/>
                <a:latin typeface="Söhne"/>
              </a:rPr>
              <a:t>Format 2: </a:t>
            </a:r>
            <a:r>
              <a:rPr lang="en-US" sz="3200" b="1" i="0" u="sng" dirty="0">
                <a:solidFill>
                  <a:srgbClr val="374151"/>
                </a:solidFill>
                <a:effectLst/>
                <a:latin typeface="Söhne"/>
              </a:rPr>
              <a:t>Infographics - Balaji Telefilms Milestones</a:t>
            </a:r>
          </a:p>
          <a:p>
            <a:pPr algn="l">
              <a:buFont typeface="Arial" panose="020B0604020202020204" pitchFamily="34" charset="0"/>
              <a:buChar char="•"/>
            </a:pPr>
            <a:r>
              <a:rPr lang="en-US" sz="3000" b="1" i="0" dirty="0">
                <a:solidFill>
                  <a:srgbClr val="7030A0"/>
                </a:solidFill>
                <a:effectLst/>
                <a:latin typeface="Söhne"/>
              </a:rPr>
              <a:t>Trending Topic: </a:t>
            </a:r>
            <a:r>
              <a:rPr lang="en-US" b="0" i="0" dirty="0">
                <a:solidFill>
                  <a:srgbClr val="374151"/>
                </a:solidFill>
                <a:effectLst/>
                <a:latin typeface="Söhne"/>
              </a:rPr>
              <a:t>"</a:t>
            </a:r>
            <a:r>
              <a:rPr lang="en-US" sz="2000" b="0" i="0" dirty="0">
                <a:solidFill>
                  <a:srgbClr val="374151"/>
                </a:solidFill>
                <a:effectLst/>
                <a:latin typeface="Söhne"/>
              </a:rPr>
              <a:t>🎉 Celebrating 30 years of entertaining India! 🎊 Join us on this nostalgic journey as we reminisce about our iconic TV shows and films that touched millions of hearts. Thank you for being part of this incredible ride. #30YearsOfBalaji #EntertainmentJourney #IconicShows"</a:t>
            </a:r>
          </a:p>
          <a:p>
            <a:pPr algn="l">
              <a:buFont typeface="Arial" panose="020B0604020202020204" pitchFamily="34" charset="0"/>
              <a:buChar char="•"/>
            </a:pPr>
            <a:r>
              <a:rPr lang="en-US" sz="3000" b="1" i="0" dirty="0">
                <a:solidFill>
                  <a:srgbClr val="7030A0"/>
                </a:solidFill>
                <a:effectLst/>
                <a:latin typeface="Söhne"/>
              </a:rPr>
              <a:t>Industry News</a:t>
            </a:r>
            <a:r>
              <a:rPr lang="en-US" b="1" i="0" dirty="0">
                <a:solidFill>
                  <a:srgbClr val="7030A0"/>
                </a:solidFill>
                <a:effectLst/>
                <a:latin typeface="Söhne"/>
              </a:rPr>
              <a:t>: </a:t>
            </a:r>
            <a:r>
              <a:rPr lang="en-US" b="0" i="0" dirty="0">
                <a:solidFill>
                  <a:srgbClr val="374151"/>
                </a:solidFill>
                <a:effectLst/>
                <a:latin typeface="Söhne"/>
              </a:rPr>
              <a:t>"</a:t>
            </a:r>
            <a:r>
              <a:rPr lang="en-US" sz="2000" b="0" i="0" dirty="0">
                <a:solidFill>
                  <a:srgbClr val="374151"/>
                </a:solidFill>
                <a:effectLst/>
                <a:latin typeface="Söhne"/>
              </a:rPr>
              <a:t>We are humbled and grateful for the recognition of our hard work. Balaji Telefilms receives multiple awards at the prestigious _____ Awards ceremony. 🏆 Thank you to our amazing team and audiences for making this possible! #AwardWinningContent #BalajiPride #FilmAndTVAwards"</a:t>
            </a:r>
          </a:p>
          <a:p>
            <a:pPr algn="l">
              <a:buFont typeface="Arial" panose="020B0604020202020204" pitchFamily="34" charset="0"/>
              <a:buChar char="•"/>
            </a:pPr>
            <a:r>
              <a:rPr lang="en-US" sz="2400" b="1" i="0" dirty="0">
                <a:solidFill>
                  <a:srgbClr val="7030A0"/>
                </a:solidFill>
                <a:effectLst/>
                <a:latin typeface="Söhne"/>
              </a:rPr>
              <a:t>Audience Interests: </a:t>
            </a:r>
            <a:r>
              <a:rPr lang="en-US" sz="2000" b="0" i="0" dirty="0">
                <a:solidFill>
                  <a:srgbClr val="374151"/>
                </a:solidFill>
                <a:effectLst/>
                <a:latin typeface="Söhne"/>
              </a:rPr>
              <a:t>"💡 Did You Know? Balaji Telefilms is known for breaking stereotypes and pushing boundaries with its unique storytelling. Check out this infographic showcasing our commitment to diverse and inclusive content. #InclusiveStorytelling #BreakingStereotypes #BalajiTelefilms"</a:t>
            </a:r>
          </a:p>
          <a:p>
            <a:pPr marL="0" lvl="0" indent="0" algn="l" rtl="0">
              <a:spcBef>
                <a:spcPts val="1000"/>
              </a:spcBef>
              <a:spcAft>
                <a:spcPts val="0"/>
              </a:spcAft>
              <a:buNone/>
            </a:pPr>
            <a:endParaRPr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xmlns="" id="{E8C3F682-BC57-7B6E-87BA-E1F49541BDDB}"/>
              </a:ext>
            </a:extLst>
          </p:cNvPr>
          <p:cNvSpPr>
            <a:spLocks noGrp="1"/>
          </p:cNvSpPr>
          <p:nvPr>
            <p:ph idx="1"/>
          </p:nvPr>
        </p:nvSpPr>
        <p:spPr>
          <a:xfrm>
            <a:off x="436098" y="562708"/>
            <a:ext cx="11338560" cy="5930167"/>
          </a:xfrm>
        </p:spPr>
        <p:txBody>
          <a:bodyPr>
            <a:normAutofit/>
          </a:bodyPr>
          <a:lstStyle/>
          <a:p>
            <a:pPr algn="l"/>
            <a:r>
              <a:rPr lang="en-US" sz="3200" b="1" i="0" dirty="0">
                <a:solidFill>
                  <a:srgbClr val="374151"/>
                </a:solidFill>
                <a:effectLst/>
                <a:latin typeface="Söhne"/>
              </a:rPr>
              <a:t>Format 3: </a:t>
            </a:r>
            <a:r>
              <a:rPr lang="en-US" sz="3200" b="1" i="0" u="sng" dirty="0">
                <a:solidFill>
                  <a:srgbClr val="374151"/>
                </a:solidFill>
                <a:effectLst/>
                <a:latin typeface="Söhne"/>
              </a:rPr>
              <a:t>Fan Appreciation - Show-Specific Stories/Status</a:t>
            </a:r>
          </a:p>
          <a:p>
            <a:pPr algn="l"/>
            <a:r>
              <a:rPr lang="en-US" b="0" i="0" dirty="0">
                <a:solidFill>
                  <a:srgbClr val="374151"/>
                </a:solidFill>
                <a:effectLst/>
                <a:latin typeface="Söhne"/>
              </a:rPr>
              <a:t>(Note: Stories/Status are short-lived posts on social media platforms, like Instagram and Facebook Stories</a:t>
            </a:r>
            <a:r>
              <a:rPr lang="en-US" b="0" i="0" dirty="0" smtClean="0">
                <a:solidFill>
                  <a:srgbClr val="374151"/>
                </a:solidFill>
                <a:effectLst/>
                <a:latin typeface="Söhne"/>
              </a:rPr>
              <a:t>.)</a:t>
            </a:r>
            <a:br>
              <a:rPr lang="en-US" b="0" i="0" dirty="0" smtClean="0">
                <a:solidFill>
                  <a:srgbClr val="374151"/>
                </a:solidFill>
                <a:effectLst/>
                <a:latin typeface="Söhne"/>
              </a:rPr>
            </a:br>
            <a:endParaRPr lang="en-US" b="0" i="0" dirty="0">
              <a:solidFill>
                <a:srgbClr val="374151"/>
              </a:solidFill>
              <a:effectLst/>
              <a:latin typeface="Söhne"/>
            </a:endParaRPr>
          </a:p>
          <a:p>
            <a:pPr algn="l">
              <a:buFont typeface="Arial" panose="020B0604020202020204" pitchFamily="34" charset="0"/>
              <a:buChar char="•"/>
            </a:pPr>
            <a:r>
              <a:rPr lang="en-US" sz="2000" b="1" i="0" dirty="0">
                <a:solidFill>
                  <a:srgbClr val="7030A0"/>
                </a:solidFill>
                <a:effectLst/>
                <a:latin typeface="Söhne"/>
              </a:rPr>
              <a:t>Story/Status 1</a:t>
            </a:r>
            <a:r>
              <a:rPr lang="en-US" b="1" i="0" dirty="0">
                <a:solidFill>
                  <a:srgbClr val="7030A0"/>
                </a:solidFill>
                <a:effectLst/>
                <a:latin typeface="Söhne"/>
              </a:rPr>
              <a:t>: </a:t>
            </a:r>
            <a:r>
              <a:rPr lang="en-US" b="0" i="0" dirty="0">
                <a:solidFill>
                  <a:srgbClr val="374151"/>
                </a:solidFill>
                <a:effectLst/>
                <a:latin typeface="Söhne"/>
              </a:rPr>
              <a:t>"🌟 To all our incredible fans - your love is our biggest motivation! ❤️ Share your favorite moments from our TV shows and films in the comments below, and let's celebrate the magic of entertainment together. #FanLove #BalajiFandom #</a:t>
            </a:r>
            <a:r>
              <a:rPr lang="en-US" b="0" i="0" dirty="0" err="1" smtClean="0">
                <a:solidFill>
                  <a:srgbClr val="374151"/>
                </a:solidFill>
                <a:effectLst/>
                <a:latin typeface="Söhne"/>
              </a:rPr>
              <a:t>MemorableMoments</a:t>
            </a:r>
            <a:r>
              <a:rPr lang="en-US" b="0" i="0" dirty="0" smtClean="0">
                <a:solidFill>
                  <a:srgbClr val="374151"/>
                </a:solidFill>
                <a:effectLst/>
                <a:latin typeface="Söhne"/>
              </a:rPr>
              <a:t>“</a:t>
            </a:r>
            <a:br>
              <a:rPr lang="en-US" b="0" i="0" dirty="0" smtClean="0">
                <a:solidFill>
                  <a:srgbClr val="374151"/>
                </a:solidFill>
                <a:effectLst/>
                <a:latin typeface="Söhne"/>
              </a:rPr>
            </a:br>
            <a:endParaRPr lang="en-US" b="0" i="0" dirty="0">
              <a:solidFill>
                <a:srgbClr val="374151"/>
              </a:solidFill>
              <a:effectLst/>
              <a:latin typeface="Söhne"/>
            </a:endParaRPr>
          </a:p>
          <a:p>
            <a:pPr algn="l">
              <a:buFont typeface="Arial" panose="020B0604020202020204" pitchFamily="34" charset="0"/>
              <a:buChar char="•"/>
            </a:pPr>
            <a:r>
              <a:rPr lang="en-US" sz="2000" b="1" i="0" dirty="0">
                <a:solidFill>
                  <a:srgbClr val="7030A0"/>
                </a:solidFill>
                <a:effectLst/>
                <a:latin typeface="Söhne"/>
              </a:rPr>
              <a:t>Story/Status 2: </a:t>
            </a:r>
            <a:r>
              <a:rPr lang="en-US" b="0" i="0" dirty="0">
                <a:solidFill>
                  <a:srgbClr val="374151"/>
                </a:solidFill>
                <a:effectLst/>
                <a:latin typeface="Söhne"/>
              </a:rPr>
              <a:t>"🎨 Calling all artists and creators! We know our shows inspire amazing fan art. Tag us and use #BalajiFanArt to showcase your creativity, and we'll feature the best ones on our page. 🖌️🎭 #FanArtFriday #ShowYourTalent #</a:t>
            </a:r>
            <a:r>
              <a:rPr lang="en-US" b="0" i="0" dirty="0" err="1" smtClean="0">
                <a:solidFill>
                  <a:srgbClr val="374151"/>
                </a:solidFill>
                <a:effectLst/>
                <a:latin typeface="Söhne"/>
              </a:rPr>
              <a:t>BalajiInspiration</a:t>
            </a:r>
            <a:r>
              <a:rPr lang="en-US" b="0" i="0" dirty="0" smtClean="0">
                <a:solidFill>
                  <a:srgbClr val="374151"/>
                </a:solidFill>
                <a:effectLst/>
                <a:latin typeface="Söhne"/>
              </a:rPr>
              <a:t>“</a:t>
            </a:r>
            <a:br>
              <a:rPr lang="en-US" b="0" i="0" dirty="0" smtClean="0">
                <a:solidFill>
                  <a:srgbClr val="374151"/>
                </a:solidFill>
                <a:effectLst/>
                <a:latin typeface="Söhne"/>
              </a:rPr>
            </a:br>
            <a:endParaRPr lang="en-US" b="0" i="0" dirty="0">
              <a:solidFill>
                <a:srgbClr val="374151"/>
              </a:solidFill>
              <a:effectLst/>
              <a:latin typeface="Söhne"/>
            </a:endParaRPr>
          </a:p>
          <a:p>
            <a:pPr algn="l">
              <a:buFont typeface="Arial" panose="020B0604020202020204" pitchFamily="34" charset="0"/>
              <a:buChar char="•"/>
            </a:pPr>
            <a:r>
              <a:rPr lang="en-US" sz="2000" b="1" i="0" dirty="0">
                <a:solidFill>
                  <a:srgbClr val="7030A0"/>
                </a:solidFill>
                <a:effectLst/>
                <a:latin typeface="Söhne"/>
              </a:rPr>
              <a:t>Story/Status 3:</a:t>
            </a:r>
            <a:r>
              <a:rPr lang="en-US" sz="2000" b="1" i="0" dirty="0">
                <a:solidFill>
                  <a:srgbClr val="C00000"/>
                </a:solidFill>
                <a:effectLst/>
                <a:latin typeface="Söhne"/>
              </a:rPr>
              <a:t> </a:t>
            </a:r>
            <a:r>
              <a:rPr lang="en-US" b="0" i="0" dirty="0">
                <a:solidFill>
                  <a:srgbClr val="374151"/>
                </a:solidFill>
                <a:effectLst/>
                <a:latin typeface="Söhne"/>
              </a:rPr>
              <a:t>"🤩 It's time to relive those unforgettable scenes and dialogues that made you laugh, cry, and cheer! Comment with your favorite Balaji Telefilms show or movie and tell us why it holds a special place in your heart. #FavoriteShow #MemorableScenes #BalajiMagic"</a:t>
            </a:r>
          </a:p>
          <a:p>
            <a:endParaRPr lang="en-IN" dirty="0"/>
          </a:p>
        </p:txBody>
      </p:sp>
    </p:spTree>
    <p:extLst>
      <p:ext uri="{BB962C8B-B14F-4D97-AF65-F5344CB8AC3E}">
        <p14:creationId xmlns:p14="http://schemas.microsoft.com/office/powerpoint/2010/main" xmlns="" val="8355652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9E50B4E-0361-AABC-81FB-C5B643C932ED}"/>
              </a:ext>
            </a:extLst>
          </p:cNvPr>
          <p:cNvSpPr>
            <a:spLocks noGrp="1"/>
          </p:cNvSpPr>
          <p:nvPr>
            <p:ph type="title"/>
          </p:nvPr>
        </p:nvSpPr>
        <p:spPr>
          <a:xfrm>
            <a:off x="669388" y="244938"/>
            <a:ext cx="10515600" cy="872197"/>
          </a:xfrm>
        </p:spPr>
        <p:txBody>
          <a:bodyPr>
            <a:noAutofit/>
          </a:bodyPr>
          <a:lstStyle/>
          <a:p>
            <a:pPr algn="ctr"/>
            <a:r>
              <a:rPr lang="en-US" sz="2800" b="1" dirty="0"/>
              <a:t>Part 4: Content Creation and Curation (Post creations, Designs/Video Editing, Ad Campaigns over</a:t>
            </a:r>
            <a:br>
              <a:rPr lang="en-US" sz="2800" b="1" dirty="0"/>
            </a:br>
            <a:r>
              <a:rPr lang="en-US" sz="2800" b="1" dirty="0"/>
              <a:t>Social Media and Email Ideation and Creation)</a:t>
            </a:r>
            <a:endParaRPr lang="en-IN" sz="2800" b="1" dirty="0"/>
          </a:p>
        </p:txBody>
      </p:sp>
      <p:sp>
        <p:nvSpPr>
          <p:cNvPr id="3" name="Text Placeholder 2">
            <a:extLst>
              <a:ext uri="{FF2B5EF4-FFF2-40B4-BE49-F238E27FC236}">
                <a16:creationId xmlns:a16="http://schemas.microsoft.com/office/drawing/2014/main" xmlns="" id="{7FB990E1-625E-A15E-C8F5-9E44D0E5873A}"/>
              </a:ext>
            </a:extLst>
          </p:cNvPr>
          <p:cNvSpPr>
            <a:spLocks noGrp="1"/>
          </p:cNvSpPr>
          <p:nvPr>
            <p:ph idx="1"/>
          </p:nvPr>
        </p:nvSpPr>
        <p:spPr>
          <a:xfrm>
            <a:off x="211015" y="1322361"/>
            <a:ext cx="11619914" cy="5401995"/>
          </a:xfrm>
        </p:spPr>
        <p:txBody>
          <a:bodyPr>
            <a:normAutofit lnSpcReduction="10000"/>
          </a:bodyPr>
          <a:lstStyle/>
          <a:p>
            <a:pPr marL="114300" indent="0" algn="ctr">
              <a:buNone/>
            </a:pPr>
            <a:r>
              <a:rPr lang="en-IN" sz="3600" b="1" dirty="0"/>
              <a:t>Instagram Story</a:t>
            </a:r>
          </a:p>
          <a:p>
            <a:r>
              <a:rPr lang="en-US" sz="2400" b="1" i="0" dirty="0">
                <a:solidFill>
                  <a:srgbClr val="374151"/>
                </a:solidFill>
                <a:effectLst/>
                <a:latin typeface="Söhne"/>
              </a:rPr>
              <a:t>Day 1</a:t>
            </a:r>
            <a:r>
              <a:rPr lang="en-US" b="1" i="0" dirty="0">
                <a:solidFill>
                  <a:srgbClr val="374151"/>
                </a:solidFill>
                <a:effectLst/>
                <a:latin typeface="Söhne"/>
              </a:rPr>
              <a:t>: </a:t>
            </a:r>
            <a:r>
              <a:rPr lang="en-US" sz="2400" b="0" i="0" dirty="0">
                <a:solidFill>
                  <a:srgbClr val="374151"/>
                </a:solidFill>
                <a:effectLst/>
                <a:latin typeface="Söhne"/>
              </a:rPr>
              <a:t>Behind-the-Scenes Glimpses 🎬</a:t>
            </a:r>
          </a:p>
          <a:p>
            <a:pPr algn="l">
              <a:buFont typeface="Arial" panose="020B0604020202020204" pitchFamily="34" charset="0"/>
              <a:buChar char="•"/>
            </a:pPr>
            <a:r>
              <a:rPr lang="en-US" sz="2400" b="1" i="0" dirty="0">
                <a:solidFill>
                  <a:srgbClr val="374151"/>
                </a:solidFill>
                <a:effectLst/>
                <a:latin typeface="Söhne"/>
              </a:rPr>
              <a:t>Story 1</a:t>
            </a:r>
            <a:r>
              <a:rPr lang="en-US" sz="2400" b="0" i="0" dirty="0">
                <a:solidFill>
                  <a:srgbClr val="374151"/>
                </a:solidFill>
                <a:effectLst/>
                <a:latin typeface="Söhne"/>
              </a:rPr>
              <a:t>: "Lights, Camera, Action! 🎥 Step into the magical world of Balaji Telefilms as we bring you exclusive behind-the-scenes glimpses of our latest TV show in production. Swipe up to see the hardworking crew in action! #BehindTheScenes #TVShow #BalajiMagic"</a:t>
            </a:r>
          </a:p>
          <a:p>
            <a:pPr algn="l">
              <a:buFont typeface="Arial" panose="020B0604020202020204" pitchFamily="34" charset="0"/>
              <a:buChar char="•"/>
            </a:pPr>
            <a:r>
              <a:rPr lang="en-US" sz="2400" b="1" i="0" dirty="0">
                <a:solidFill>
                  <a:srgbClr val="374151"/>
                </a:solidFill>
                <a:effectLst/>
                <a:latin typeface="Söhne"/>
              </a:rPr>
              <a:t>Story 2: </a:t>
            </a:r>
            <a:r>
              <a:rPr lang="en-US" sz="2400" b="0" i="0" dirty="0">
                <a:solidFill>
                  <a:srgbClr val="374151"/>
                </a:solidFill>
                <a:effectLst/>
                <a:latin typeface="Söhne"/>
              </a:rPr>
              <a:t>"Meet the Stars 🌟 Get ready to meet the talented cast of our upcoming film! Take a sneak peek at their on-set shenanigans and camaraderie. Don't forget to tap on the poll to guess who's the biggest prankster on the set! 😉 #FilmProduction #BehindTheScenes #OnSetFun"</a:t>
            </a:r>
          </a:p>
          <a:p>
            <a:pPr algn="l">
              <a:buFont typeface="Arial" panose="020B0604020202020204" pitchFamily="34" charset="0"/>
              <a:buChar char="•"/>
            </a:pPr>
            <a:r>
              <a:rPr lang="en-US" sz="2400" b="1" i="0" dirty="0">
                <a:solidFill>
                  <a:srgbClr val="374151"/>
                </a:solidFill>
                <a:effectLst/>
                <a:latin typeface="Söhne"/>
              </a:rPr>
              <a:t>Story 3: </a:t>
            </a:r>
            <a:r>
              <a:rPr lang="en-US" sz="2400" b="0" i="0" dirty="0">
                <a:solidFill>
                  <a:srgbClr val="374151"/>
                </a:solidFill>
                <a:effectLst/>
                <a:latin typeface="Söhne"/>
              </a:rPr>
              <a:t>"Secrets Revealed! 🤫 We can't keep it to ourselves any longer. Here's a sneak peek at a crucial plot twist from our ongoing web series. Swipe left to see if you can predict what's coming next! #WebSeries #SneakPeek #PlotTwist"</a:t>
            </a:r>
          </a:p>
        </p:txBody>
      </p:sp>
    </p:spTree>
    <p:extLst>
      <p:ext uri="{BB962C8B-B14F-4D97-AF65-F5344CB8AC3E}">
        <p14:creationId xmlns:p14="http://schemas.microsoft.com/office/powerpoint/2010/main" xmlns="" val="292657123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xmlns="" id="{F5DD5615-94BF-BA00-4F8B-2C6F872A431E}"/>
              </a:ext>
            </a:extLst>
          </p:cNvPr>
          <p:cNvSpPr>
            <a:spLocks noGrp="1"/>
          </p:cNvSpPr>
          <p:nvPr>
            <p:ph idx="1"/>
          </p:nvPr>
        </p:nvSpPr>
        <p:spPr>
          <a:xfrm>
            <a:off x="182881" y="267286"/>
            <a:ext cx="11732454" cy="6428936"/>
          </a:xfrm>
        </p:spPr>
        <p:txBody>
          <a:bodyPr>
            <a:normAutofit/>
          </a:bodyPr>
          <a:lstStyle/>
          <a:p>
            <a:pPr algn="ctr"/>
            <a:r>
              <a:rPr lang="en-US" sz="2400" b="1" i="0" u="sng" dirty="0">
                <a:solidFill>
                  <a:srgbClr val="374151"/>
                </a:solidFill>
                <a:effectLst/>
                <a:latin typeface="Söhne"/>
              </a:rPr>
              <a:t>Highlight 1: "Behind the Scenes" 🎬</a:t>
            </a:r>
            <a:endParaRPr lang="en-IN" sz="2400" b="1" u="sng" dirty="0"/>
          </a:p>
        </p:txBody>
      </p:sp>
      <p:pic>
        <p:nvPicPr>
          <p:cNvPr id="5" name="Picture 4" descr="IMG-20230730-WA0003.jpg"/>
          <p:cNvPicPr>
            <a:picLocks noChangeAspect="1"/>
          </p:cNvPicPr>
          <p:nvPr/>
        </p:nvPicPr>
        <p:blipFill>
          <a:blip r:embed="rId2"/>
          <a:stretch>
            <a:fillRect/>
          </a:stretch>
        </p:blipFill>
        <p:spPr>
          <a:xfrm>
            <a:off x="4416462" y="948904"/>
            <a:ext cx="3683742" cy="5124091"/>
          </a:xfrm>
          <a:prstGeom prst="rect">
            <a:avLst/>
          </a:prstGeom>
        </p:spPr>
      </p:pic>
      <p:pic>
        <p:nvPicPr>
          <p:cNvPr id="7" name="Picture 6" descr="IMG-20230729-WA0024.jpg"/>
          <p:cNvPicPr>
            <a:picLocks noChangeAspect="1"/>
          </p:cNvPicPr>
          <p:nvPr/>
        </p:nvPicPr>
        <p:blipFill>
          <a:blip r:embed="rId3"/>
          <a:stretch>
            <a:fillRect/>
          </a:stretch>
        </p:blipFill>
        <p:spPr>
          <a:xfrm>
            <a:off x="337436" y="940277"/>
            <a:ext cx="3889507" cy="5167223"/>
          </a:xfrm>
          <a:prstGeom prst="rect">
            <a:avLst/>
          </a:prstGeom>
        </p:spPr>
      </p:pic>
      <p:pic>
        <p:nvPicPr>
          <p:cNvPr id="9" name="Picture 8" descr="IMG-20230729-WA0025.jpg"/>
          <p:cNvPicPr>
            <a:picLocks noChangeAspect="1"/>
          </p:cNvPicPr>
          <p:nvPr/>
        </p:nvPicPr>
        <p:blipFill>
          <a:blip r:embed="rId4"/>
          <a:stretch>
            <a:fillRect/>
          </a:stretch>
        </p:blipFill>
        <p:spPr>
          <a:xfrm>
            <a:off x="8307239" y="905774"/>
            <a:ext cx="3631720" cy="5175849"/>
          </a:xfrm>
          <a:prstGeom prst="rect">
            <a:avLst/>
          </a:prstGeom>
        </p:spPr>
      </p:pic>
    </p:spTree>
    <p:extLst>
      <p:ext uri="{BB962C8B-B14F-4D97-AF65-F5344CB8AC3E}">
        <p14:creationId xmlns:p14="http://schemas.microsoft.com/office/powerpoint/2010/main" xmlns="" val="39674675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xmlns="" id="{822ACF96-9D6C-3831-4285-36BEDE3BE98A}"/>
              </a:ext>
            </a:extLst>
          </p:cNvPr>
          <p:cNvSpPr>
            <a:spLocks noGrp="1"/>
          </p:cNvSpPr>
          <p:nvPr>
            <p:ph idx="1"/>
          </p:nvPr>
        </p:nvSpPr>
        <p:spPr>
          <a:xfrm>
            <a:off x="838200" y="562708"/>
            <a:ext cx="10515600" cy="5614255"/>
          </a:xfrm>
        </p:spPr>
        <p:txBody>
          <a:bodyPr>
            <a:normAutofit/>
          </a:bodyPr>
          <a:lstStyle/>
          <a:p>
            <a:pPr marL="114300" indent="0" algn="l">
              <a:buNone/>
            </a:pPr>
            <a:r>
              <a:rPr lang="en-US" sz="3200" b="1" i="0" dirty="0">
                <a:solidFill>
                  <a:srgbClr val="374151"/>
                </a:solidFill>
                <a:effectLst/>
                <a:latin typeface="Söhne"/>
              </a:rPr>
              <a:t>Day 2</a:t>
            </a:r>
            <a:r>
              <a:rPr lang="en-US" b="1" i="0" dirty="0">
                <a:solidFill>
                  <a:srgbClr val="374151"/>
                </a:solidFill>
                <a:effectLst/>
                <a:latin typeface="Söhne"/>
              </a:rPr>
              <a:t>: </a:t>
            </a:r>
            <a:r>
              <a:rPr lang="en-US" b="1" i="0" u="sng" dirty="0">
                <a:solidFill>
                  <a:srgbClr val="374151"/>
                </a:solidFill>
                <a:effectLst/>
                <a:latin typeface="Söhne"/>
              </a:rPr>
              <a:t>Audience Participation </a:t>
            </a:r>
            <a:r>
              <a:rPr lang="en-US" b="0" i="0" u="sng" dirty="0">
                <a:solidFill>
                  <a:srgbClr val="374151"/>
                </a:solidFill>
                <a:effectLst/>
                <a:latin typeface="Söhne"/>
              </a:rPr>
              <a:t>🗳️</a:t>
            </a:r>
          </a:p>
          <a:p>
            <a:pPr algn="l">
              <a:buFont typeface="Arial" panose="020B0604020202020204" pitchFamily="34" charset="0"/>
              <a:buChar char="•"/>
            </a:pPr>
            <a:r>
              <a:rPr lang="en-US" b="1" i="0" dirty="0">
                <a:solidFill>
                  <a:srgbClr val="7030A0"/>
                </a:solidFill>
                <a:effectLst/>
                <a:latin typeface="Söhne"/>
              </a:rPr>
              <a:t>Story 1: </a:t>
            </a:r>
            <a:r>
              <a:rPr lang="en-US" b="0" i="0" dirty="0">
                <a:solidFill>
                  <a:srgbClr val="374151"/>
                </a:solidFill>
                <a:effectLst/>
                <a:latin typeface="Söhne"/>
              </a:rPr>
              <a:t>"Which Character Are You? 🎭 Take this fun quiz to find out which iconic character from our TV shows best represents your personality. Tag your friends and challenge them to take the quiz too! #QuizTime #TVCharacters #</a:t>
            </a:r>
            <a:r>
              <a:rPr lang="en-US" b="0" i="0" dirty="0" err="1" smtClean="0">
                <a:solidFill>
                  <a:srgbClr val="374151"/>
                </a:solidFill>
                <a:effectLst/>
                <a:latin typeface="Söhne"/>
              </a:rPr>
              <a:t>BalajiTelefilms</a:t>
            </a:r>
            <a:r>
              <a:rPr lang="en-US" b="0" i="0" dirty="0" smtClean="0">
                <a:solidFill>
                  <a:srgbClr val="374151"/>
                </a:solidFill>
                <a:effectLst/>
                <a:latin typeface="Söhne"/>
              </a:rPr>
              <a:t>“</a:t>
            </a:r>
            <a:br>
              <a:rPr lang="en-US" b="0" i="0" dirty="0" smtClean="0">
                <a:solidFill>
                  <a:srgbClr val="374151"/>
                </a:solidFill>
                <a:effectLst/>
                <a:latin typeface="Söhne"/>
              </a:rPr>
            </a:br>
            <a:endParaRPr lang="en-US" b="0" i="0" dirty="0">
              <a:solidFill>
                <a:srgbClr val="374151"/>
              </a:solidFill>
              <a:effectLst/>
              <a:latin typeface="Söhne"/>
            </a:endParaRPr>
          </a:p>
          <a:p>
            <a:pPr algn="l">
              <a:buFont typeface="Arial" panose="020B0604020202020204" pitchFamily="34" charset="0"/>
              <a:buChar char="•"/>
            </a:pPr>
            <a:r>
              <a:rPr lang="en-US" b="1" i="0" dirty="0">
                <a:solidFill>
                  <a:srgbClr val="7030A0"/>
                </a:solidFill>
                <a:effectLst/>
                <a:latin typeface="Söhne"/>
              </a:rPr>
              <a:t>Story 2: </a:t>
            </a:r>
            <a:r>
              <a:rPr lang="en-US" b="0" i="0" dirty="0">
                <a:solidFill>
                  <a:srgbClr val="374151"/>
                </a:solidFill>
                <a:effectLst/>
                <a:latin typeface="Söhne"/>
              </a:rPr>
              <a:t>"This or That? 🤔 It's time for some tough decisions! Swipe up and vote for your preferred choice - be it your favorite on-screen couple, the best catchphrase, or the most memorable scene. Let your voice be heard! #ThisOrThat #AudienceOpinion #</a:t>
            </a:r>
            <a:r>
              <a:rPr lang="en-US" b="0" i="0" dirty="0" err="1" smtClean="0">
                <a:solidFill>
                  <a:srgbClr val="374151"/>
                </a:solidFill>
                <a:effectLst/>
                <a:latin typeface="Söhne"/>
              </a:rPr>
              <a:t>BalajiPoll</a:t>
            </a:r>
            <a:r>
              <a:rPr lang="en-US" b="0" i="0" dirty="0" smtClean="0">
                <a:solidFill>
                  <a:srgbClr val="374151"/>
                </a:solidFill>
                <a:effectLst/>
                <a:latin typeface="Söhne"/>
              </a:rPr>
              <a:t>“</a:t>
            </a:r>
            <a:br>
              <a:rPr lang="en-US" b="0" i="0" dirty="0" smtClean="0">
                <a:solidFill>
                  <a:srgbClr val="374151"/>
                </a:solidFill>
                <a:effectLst/>
                <a:latin typeface="Söhne"/>
              </a:rPr>
            </a:br>
            <a:endParaRPr lang="en-US" b="0" i="0" dirty="0">
              <a:solidFill>
                <a:srgbClr val="374151"/>
              </a:solidFill>
              <a:effectLst/>
              <a:latin typeface="Söhne"/>
            </a:endParaRPr>
          </a:p>
          <a:p>
            <a:pPr algn="l">
              <a:buFont typeface="Arial" panose="020B0604020202020204" pitchFamily="34" charset="0"/>
              <a:buChar char="•"/>
            </a:pPr>
            <a:r>
              <a:rPr lang="en-US" b="1" i="0" dirty="0">
                <a:solidFill>
                  <a:srgbClr val="7030A0"/>
                </a:solidFill>
                <a:effectLst/>
                <a:latin typeface="Söhne"/>
              </a:rPr>
              <a:t>Story 3: </a:t>
            </a:r>
            <a:r>
              <a:rPr lang="en-US" b="0" i="0" dirty="0">
                <a:solidFill>
                  <a:srgbClr val="374151"/>
                </a:solidFill>
                <a:effectLst/>
                <a:latin typeface="Söhne"/>
              </a:rPr>
              <a:t>"Caption This! 📝 We're handing over the creative reins to you. Caption this hilarious behind-the-scenes photo from our latest film shoot. Comment your wittiest captions, and we'll feature the best ones in our next story! #CaptionContest #CreativeFans #BalajiCaptionThis"</a:t>
            </a:r>
          </a:p>
          <a:p>
            <a:endParaRPr lang="en-IN" dirty="0"/>
          </a:p>
        </p:txBody>
      </p:sp>
    </p:spTree>
    <p:extLst>
      <p:ext uri="{BB962C8B-B14F-4D97-AF65-F5344CB8AC3E}">
        <p14:creationId xmlns:p14="http://schemas.microsoft.com/office/powerpoint/2010/main" xmlns="" val="38175209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3"/>
          <p:cNvSpPr txBox="1">
            <a:spLocks noGrp="1"/>
          </p:cNvSpPr>
          <p:nvPr>
            <p:ph type="title"/>
          </p:nvPr>
        </p:nvSpPr>
        <p:spPr>
          <a:xfrm>
            <a:off x="838200" y="-577516"/>
            <a:ext cx="10515600" cy="173256"/>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ct val="100000"/>
              <a:buFont typeface="Calibri"/>
              <a:buNone/>
            </a:pPr>
            <a:endParaRPr/>
          </a:p>
        </p:txBody>
      </p:sp>
      <p:sp>
        <p:nvSpPr>
          <p:cNvPr id="98" name="Google Shape;98;p3"/>
          <p:cNvSpPr txBox="1">
            <a:spLocks noGrp="1"/>
          </p:cNvSpPr>
          <p:nvPr>
            <p:ph idx="1"/>
          </p:nvPr>
        </p:nvSpPr>
        <p:spPr>
          <a:xfrm>
            <a:off x="838200" y="1825624"/>
            <a:ext cx="10515600" cy="3853281"/>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800"/>
              <a:buNone/>
            </a:pPr>
            <a:r>
              <a:rPr lang="en-US" sz="2800" b="1" dirty="0"/>
              <a:t>USP</a:t>
            </a:r>
            <a:r>
              <a:rPr lang="en-US" b="1" dirty="0"/>
              <a:t> : </a:t>
            </a:r>
            <a:r>
              <a:rPr lang="en-US" sz="2400" dirty="0">
                <a:latin typeface="arial"/>
                <a:ea typeface="arial"/>
                <a:cs typeface="arial"/>
                <a:sym typeface="arial"/>
              </a:rPr>
              <a:t>USP </a:t>
            </a:r>
            <a:r>
              <a:rPr lang="en-US" sz="2400" b="0" i="0" dirty="0">
                <a:latin typeface="arial"/>
                <a:ea typeface="arial"/>
                <a:cs typeface="arial"/>
                <a:sym typeface="arial"/>
              </a:rPr>
              <a:t>FOR ALTBALAJI. Unique content. ALT Balaji is captivating customers through its original and diverse content</a:t>
            </a:r>
            <a:r>
              <a:rPr lang="en-US" sz="2400" b="0" i="0" dirty="0">
                <a:solidFill>
                  <a:srgbClr val="4D5156"/>
                </a:solidFill>
                <a:latin typeface="arial"/>
                <a:ea typeface="arial"/>
                <a:cs typeface="arial"/>
                <a:sym typeface="arial"/>
              </a:rPr>
              <a:t>.</a:t>
            </a:r>
            <a:br>
              <a:rPr lang="en-US" sz="2400" b="0" i="0" dirty="0">
                <a:solidFill>
                  <a:srgbClr val="4D5156"/>
                </a:solidFill>
                <a:latin typeface="arial"/>
                <a:ea typeface="arial"/>
                <a:cs typeface="arial"/>
                <a:sym typeface="arial"/>
              </a:rPr>
            </a:br>
            <a:r>
              <a:rPr lang="en-US" sz="2400" b="0" i="0" dirty="0">
                <a:solidFill>
                  <a:srgbClr val="4D5156"/>
                </a:solidFill>
                <a:latin typeface="arial"/>
                <a:ea typeface="arial"/>
                <a:cs typeface="arial"/>
                <a:sym typeface="arial"/>
              </a:rPr>
              <a:t/>
            </a:r>
            <a:br>
              <a:rPr lang="en-US" sz="2400" b="0" i="0" dirty="0">
                <a:solidFill>
                  <a:srgbClr val="4D5156"/>
                </a:solidFill>
                <a:latin typeface="arial"/>
                <a:ea typeface="arial"/>
                <a:cs typeface="arial"/>
                <a:sym typeface="arial"/>
              </a:rPr>
            </a:br>
            <a:r>
              <a:rPr lang="en-US" sz="2400" b="1" i="0" dirty="0">
                <a:latin typeface="arial"/>
                <a:ea typeface="arial"/>
                <a:cs typeface="arial"/>
                <a:sym typeface="arial"/>
              </a:rPr>
              <a:t>Tagline</a:t>
            </a:r>
            <a:r>
              <a:rPr lang="en-US" sz="2400" b="1" i="0" dirty="0">
                <a:solidFill>
                  <a:srgbClr val="4D5156"/>
                </a:solidFill>
                <a:latin typeface="arial"/>
                <a:ea typeface="arial"/>
                <a:cs typeface="arial"/>
                <a:sym typeface="arial"/>
              </a:rPr>
              <a:t>: </a:t>
            </a:r>
            <a:r>
              <a:rPr lang="en-IN" sz="2400" dirty="0"/>
              <a:t>"Entertainment Unleashed"</a:t>
            </a:r>
            <a:r>
              <a:rPr lang="en-US" sz="2400" b="0" i="0" dirty="0">
                <a:solidFill>
                  <a:srgbClr val="4D5156"/>
                </a:solidFill>
                <a:latin typeface="arial"/>
                <a:ea typeface="arial"/>
                <a:cs typeface="arial"/>
                <a:sym typeface="arial"/>
              </a:rPr>
              <a:t/>
            </a:r>
            <a:br>
              <a:rPr lang="en-US" sz="2400" b="0" i="0" dirty="0">
                <a:solidFill>
                  <a:srgbClr val="4D5156"/>
                </a:solidFill>
                <a:latin typeface="arial"/>
                <a:ea typeface="arial"/>
                <a:cs typeface="arial"/>
                <a:sym typeface="arial"/>
              </a:rPr>
            </a:br>
            <a:endParaRPr sz="2400" b="0" i="0" dirty="0">
              <a:solidFill>
                <a:srgbClr val="4D5156"/>
              </a:solidFill>
              <a:latin typeface="arial"/>
              <a:ea typeface="arial"/>
              <a:cs typeface="arial"/>
              <a:sym typeface="arial"/>
            </a:endParaRPr>
          </a:p>
          <a:p>
            <a:pPr marL="0" lvl="0" indent="0" algn="l" rtl="0">
              <a:lnSpc>
                <a:spcPct val="90000"/>
              </a:lnSpc>
              <a:spcBef>
                <a:spcPts val="1000"/>
              </a:spcBef>
              <a:spcAft>
                <a:spcPts val="0"/>
              </a:spcAft>
              <a:buClr>
                <a:srgbClr val="202124"/>
              </a:buClr>
              <a:buSzPts val="2000"/>
              <a:buNone/>
            </a:pPr>
            <a:r>
              <a:rPr lang="en-US" sz="2000" b="1" i="0" dirty="0">
                <a:solidFill>
                  <a:srgbClr val="202124"/>
                </a:solidFill>
                <a:latin typeface="arial"/>
                <a:ea typeface="arial"/>
                <a:cs typeface="arial"/>
                <a:sym typeface="arial"/>
              </a:rPr>
              <a:t>Subsidiaries: </a:t>
            </a:r>
            <a:r>
              <a:rPr lang="en-US" sz="2000" i="0" dirty="0">
                <a:solidFill>
                  <a:srgbClr val="202124"/>
                </a:solidFill>
                <a:latin typeface="arial"/>
                <a:ea typeface="arial"/>
                <a:cs typeface="arial"/>
                <a:sym typeface="arial"/>
              </a:rPr>
              <a:t>ALLT, Balaji Motion Picture, More</a:t>
            </a:r>
            <a:br>
              <a:rPr lang="en-US" sz="2000" i="0" dirty="0">
                <a:solidFill>
                  <a:srgbClr val="202124"/>
                </a:solidFill>
                <a:latin typeface="arial"/>
                <a:ea typeface="arial"/>
                <a:cs typeface="arial"/>
                <a:sym typeface="arial"/>
              </a:rPr>
            </a:br>
            <a:endParaRPr sz="2000" i="0" dirty="0">
              <a:solidFill>
                <a:srgbClr val="202124"/>
              </a:solidFill>
              <a:latin typeface="arial"/>
              <a:ea typeface="arial"/>
              <a:cs typeface="arial"/>
              <a:sym typeface="arial"/>
            </a:endParaRPr>
          </a:p>
          <a:p>
            <a:pPr marL="0" lvl="0" indent="0" algn="l" rtl="0">
              <a:lnSpc>
                <a:spcPct val="90000"/>
              </a:lnSpc>
              <a:spcBef>
                <a:spcPts val="1000"/>
              </a:spcBef>
              <a:spcAft>
                <a:spcPts val="0"/>
              </a:spcAft>
              <a:buClr>
                <a:srgbClr val="202124"/>
              </a:buClr>
              <a:buSzPts val="2000"/>
              <a:buNone/>
            </a:pPr>
            <a:r>
              <a:rPr lang="en-US" sz="2000" b="1" dirty="0">
                <a:solidFill>
                  <a:srgbClr val="202124"/>
                </a:solidFill>
                <a:latin typeface="arial"/>
                <a:ea typeface="arial"/>
                <a:cs typeface="arial"/>
                <a:sym typeface="arial"/>
              </a:rPr>
              <a:t>Trade as : </a:t>
            </a:r>
            <a:r>
              <a:rPr lang="en-US" sz="2000" dirty="0">
                <a:solidFill>
                  <a:srgbClr val="202124"/>
                </a:solidFill>
                <a:latin typeface="arial"/>
                <a:ea typeface="arial"/>
                <a:cs typeface="arial"/>
                <a:sym typeface="arial"/>
              </a:rPr>
              <a:t>BSE: 532382</a:t>
            </a:r>
            <a:br>
              <a:rPr lang="en-US" sz="2000" dirty="0">
                <a:solidFill>
                  <a:srgbClr val="202124"/>
                </a:solidFill>
                <a:latin typeface="arial"/>
                <a:ea typeface="arial"/>
                <a:cs typeface="arial"/>
                <a:sym typeface="arial"/>
              </a:rPr>
            </a:br>
            <a:r>
              <a:rPr lang="en-US" sz="2000" dirty="0">
                <a:solidFill>
                  <a:srgbClr val="202124"/>
                </a:solidFill>
                <a:latin typeface="arial"/>
                <a:ea typeface="arial"/>
                <a:cs typeface="arial"/>
                <a:sym typeface="arial"/>
              </a:rPr>
              <a:t/>
            </a:r>
            <a:br>
              <a:rPr lang="en-US" sz="2000" dirty="0">
                <a:solidFill>
                  <a:srgbClr val="202124"/>
                </a:solidFill>
                <a:latin typeface="arial"/>
                <a:ea typeface="arial"/>
                <a:cs typeface="arial"/>
                <a:sym typeface="arial"/>
              </a:rPr>
            </a:br>
            <a:r>
              <a:rPr lang="en-US" sz="2000" dirty="0">
                <a:solidFill>
                  <a:srgbClr val="202124"/>
                </a:solidFill>
                <a:latin typeface="arial"/>
                <a:ea typeface="arial"/>
                <a:cs typeface="arial"/>
                <a:sym typeface="arial"/>
              </a:rPr>
              <a:t>                  NSE: BALAJI TELE</a:t>
            </a:r>
            <a:endParaRPr sz="2400" dirty="0"/>
          </a:p>
        </p:txBody>
      </p:sp>
      <p:pic>
        <p:nvPicPr>
          <p:cNvPr id="5" name="Picture 4">
            <a:extLst>
              <a:ext uri="{FF2B5EF4-FFF2-40B4-BE49-F238E27FC236}">
                <a16:creationId xmlns:a16="http://schemas.microsoft.com/office/drawing/2014/main" xmlns="" id="{0D8D0B2F-E0F6-BCAF-27CB-5B4E30D725B8}"/>
              </a:ext>
            </a:extLst>
          </p:cNvPr>
          <p:cNvPicPr>
            <a:picLocks noChangeAspect="1"/>
          </p:cNvPicPr>
          <p:nvPr/>
        </p:nvPicPr>
        <p:blipFill>
          <a:blip r:embed="rId3"/>
          <a:stretch>
            <a:fillRect/>
          </a:stretch>
        </p:blipFill>
        <p:spPr>
          <a:xfrm>
            <a:off x="-393211" y="-219352"/>
            <a:ext cx="2700996" cy="2810496"/>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xmlns="" id="{8ED0F75C-21E6-0D4D-74BF-328928E4F706}"/>
              </a:ext>
            </a:extLst>
          </p:cNvPr>
          <p:cNvSpPr>
            <a:spLocks noGrp="1"/>
          </p:cNvSpPr>
          <p:nvPr>
            <p:ph idx="1"/>
          </p:nvPr>
        </p:nvSpPr>
        <p:spPr>
          <a:xfrm>
            <a:off x="211015" y="295422"/>
            <a:ext cx="11774659" cy="6386732"/>
          </a:xfrm>
        </p:spPr>
        <p:txBody>
          <a:bodyPr/>
          <a:lstStyle/>
          <a:p>
            <a:pPr algn="ctr"/>
            <a:r>
              <a:rPr lang="en-US" b="1" i="0" u="sng" dirty="0">
                <a:solidFill>
                  <a:srgbClr val="374151"/>
                </a:solidFill>
                <a:effectLst/>
                <a:latin typeface="Söhne"/>
              </a:rPr>
              <a:t>Highlight 2: "Audience Engagements" 🗳️</a:t>
            </a:r>
            <a:endParaRPr lang="en-IN" b="1" u="sng" dirty="0"/>
          </a:p>
        </p:txBody>
      </p:sp>
      <p:pic>
        <p:nvPicPr>
          <p:cNvPr id="9" name="Picture 8" descr="IMG-20230730-WA0002.jpg"/>
          <p:cNvPicPr>
            <a:picLocks noChangeAspect="1"/>
          </p:cNvPicPr>
          <p:nvPr/>
        </p:nvPicPr>
        <p:blipFill>
          <a:blip r:embed="rId2"/>
          <a:stretch>
            <a:fillRect/>
          </a:stretch>
        </p:blipFill>
        <p:spPr>
          <a:xfrm>
            <a:off x="436954" y="1026543"/>
            <a:ext cx="3772737" cy="5201729"/>
          </a:xfrm>
          <a:prstGeom prst="rect">
            <a:avLst/>
          </a:prstGeom>
        </p:spPr>
      </p:pic>
      <p:pic>
        <p:nvPicPr>
          <p:cNvPr id="10" name="Picture 9" descr="IMG-20230730-WA0005 (1).jpg"/>
          <p:cNvPicPr>
            <a:picLocks noChangeAspect="1"/>
          </p:cNvPicPr>
          <p:nvPr/>
        </p:nvPicPr>
        <p:blipFill>
          <a:blip r:embed="rId3"/>
          <a:stretch>
            <a:fillRect/>
          </a:stretch>
        </p:blipFill>
        <p:spPr>
          <a:xfrm>
            <a:off x="4390845" y="1043796"/>
            <a:ext cx="3838756" cy="5227608"/>
          </a:xfrm>
          <a:prstGeom prst="rect">
            <a:avLst/>
          </a:prstGeom>
        </p:spPr>
      </p:pic>
      <p:pic>
        <p:nvPicPr>
          <p:cNvPr id="11" name="Picture 10" descr="IMG-20230730-WA0018.jpg"/>
          <p:cNvPicPr>
            <a:picLocks noChangeAspect="1"/>
          </p:cNvPicPr>
          <p:nvPr/>
        </p:nvPicPr>
        <p:blipFill>
          <a:blip r:embed="rId4"/>
          <a:stretch>
            <a:fillRect/>
          </a:stretch>
        </p:blipFill>
        <p:spPr>
          <a:xfrm>
            <a:off x="8341743" y="1035169"/>
            <a:ext cx="3683479" cy="5244861"/>
          </a:xfrm>
          <a:prstGeom prst="rect">
            <a:avLst/>
          </a:prstGeom>
        </p:spPr>
      </p:pic>
    </p:spTree>
    <p:extLst>
      <p:ext uri="{BB962C8B-B14F-4D97-AF65-F5344CB8AC3E}">
        <p14:creationId xmlns:p14="http://schemas.microsoft.com/office/powerpoint/2010/main" xmlns="" val="295634075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xmlns="" id="{579FD829-13D9-3B4E-C17D-4B34281A2016}"/>
              </a:ext>
            </a:extLst>
          </p:cNvPr>
          <p:cNvSpPr>
            <a:spLocks noGrp="1"/>
          </p:cNvSpPr>
          <p:nvPr>
            <p:ph idx="1"/>
          </p:nvPr>
        </p:nvSpPr>
        <p:spPr>
          <a:xfrm>
            <a:off x="379828" y="661182"/>
            <a:ext cx="11521440" cy="5936566"/>
          </a:xfrm>
        </p:spPr>
        <p:txBody>
          <a:bodyPr/>
          <a:lstStyle/>
          <a:p>
            <a:pPr marL="114300" indent="0" algn="l">
              <a:buNone/>
            </a:pPr>
            <a:r>
              <a:rPr lang="en-US" sz="3200" b="1" i="0" dirty="0">
                <a:solidFill>
                  <a:srgbClr val="374151"/>
                </a:solidFill>
                <a:effectLst/>
                <a:latin typeface="Söhne"/>
              </a:rPr>
              <a:t>Day 3</a:t>
            </a:r>
            <a:r>
              <a:rPr lang="en-US" b="1" i="0" dirty="0">
                <a:solidFill>
                  <a:srgbClr val="374151"/>
                </a:solidFill>
                <a:effectLst/>
                <a:latin typeface="Söhne"/>
              </a:rPr>
              <a:t>: </a:t>
            </a:r>
            <a:r>
              <a:rPr lang="en-US" b="1" i="0" u="sng" dirty="0">
                <a:solidFill>
                  <a:srgbClr val="374151"/>
                </a:solidFill>
                <a:effectLst/>
                <a:latin typeface="Söhne"/>
              </a:rPr>
              <a:t>Sneak Peeks &amp; Teasers </a:t>
            </a:r>
            <a:r>
              <a:rPr lang="en-US" b="0" i="0" u="sng" dirty="0" smtClean="0">
                <a:solidFill>
                  <a:srgbClr val="374151"/>
                </a:solidFill>
                <a:effectLst/>
                <a:latin typeface="Söhne"/>
              </a:rPr>
              <a:t>🎉</a:t>
            </a:r>
            <a:br>
              <a:rPr lang="en-US" b="0" i="0" u="sng" dirty="0" smtClean="0">
                <a:solidFill>
                  <a:srgbClr val="374151"/>
                </a:solidFill>
                <a:effectLst/>
                <a:latin typeface="Söhne"/>
              </a:rPr>
            </a:br>
            <a:endParaRPr lang="en-US" b="0" i="0" u="sng" dirty="0">
              <a:solidFill>
                <a:srgbClr val="374151"/>
              </a:solidFill>
              <a:effectLst/>
              <a:latin typeface="Söhne"/>
            </a:endParaRPr>
          </a:p>
          <a:p>
            <a:pPr algn="l">
              <a:buFont typeface="Arial" panose="020B0604020202020204" pitchFamily="34" charset="0"/>
              <a:buChar char="•"/>
            </a:pPr>
            <a:r>
              <a:rPr lang="en-US" b="1" i="0" dirty="0">
                <a:solidFill>
                  <a:srgbClr val="7030A0"/>
                </a:solidFill>
                <a:effectLst/>
                <a:latin typeface="Söhne"/>
              </a:rPr>
              <a:t>Story 1: </a:t>
            </a:r>
            <a:r>
              <a:rPr lang="en-US" b="0" i="0" dirty="0">
                <a:solidFill>
                  <a:srgbClr val="374151"/>
                </a:solidFill>
                <a:effectLst/>
                <a:latin typeface="Söhne"/>
              </a:rPr>
              <a:t>"</a:t>
            </a:r>
            <a:r>
              <a:rPr lang="en-US" sz="2000" b="0" i="0" dirty="0">
                <a:solidFill>
                  <a:srgbClr val="374151"/>
                </a:solidFill>
                <a:effectLst/>
                <a:latin typeface="Söhne"/>
              </a:rPr>
              <a:t>Epic Fight Scene Alert! 💥 Hold your breath as we give you a sneak peek at the action-packed climax from our upcoming blockbuster film. Tap on the heart if you're as excited as we are! #SneakPeek #ActionScene #</a:t>
            </a:r>
            <a:r>
              <a:rPr lang="en-US" sz="2000" b="0" i="0" dirty="0" err="1" smtClean="0">
                <a:solidFill>
                  <a:srgbClr val="374151"/>
                </a:solidFill>
                <a:effectLst/>
                <a:latin typeface="Söhne"/>
              </a:rPr>
              <a:t>UpcomingFilm</a:t>
            </a:r>
            <a:r>
              <a:rPr lang="en-US" b="0" i="0" dirty="0" smtClean="0">
                <a:solidFill>
                  <a:srgbClr val="374151"/>
                </a:solidFill>
                <a:effectLst/>
                <a:latin typeface="Söhne"/>
              </a:rPr>
              <a:t>“</a:t>
            </a:r>
          </a:p>
          <a:p>
            <a:pPr algn="l">
              <a:buFont typeface="Arial" panose="020B0604020202020204" pitchFamily="34" charset="0"/>
              <a:buChar char="•"/>
            </a:pPr>
            <a:endParaRPr lang="en-US" b="0" i="0" dirty="0">
              <a:solidFill>
                <a:srgbClr val="374151"/>
              </a:solidFill>
              <a:effectLst/>
              <a:latin typeface="Söhne"/>
            </a:endParaRPr>
          </a:p>
          <a:p>
            <a:pPr algn="l">
              <a:buFont typeface="Arial" panose="020B0604020202020204" pitchFamily="34" charset="0"/>
              <a:buChar char="•"/>
            </a:pPr>
            <a:r>
              <a:rPr lang="en-US" b="1" i="0" dirty="0">
                <a:solidFill>
                  <a:srgbClr val="7030A0"/>
                </a:solidFill>
                <a:effectLst/>
                <a:latin typeface="Söhne"/>
              </a:rPr>
              <a:t>Story 2: </a:t>
            </a:r>
            <a:r>
              <a:rPr lang="en-US" b="0" i="0" dirty="0">
                <a:solidFill>
                  <a:srgbClr val="374151"/>
                </a:solidFill>
                <a:effectLst/>
                <a:latin typeface="Söhne"/>
              </a:rPr>
              <a:t>"</a:t>
            </a:r>
            <a:r>
              <a:rPr lang="en-US" sz="2000" b="0" i="0" dirty="0">
                <a:solidFill>
                  <a:srgbClr val="374151"/>
                </a:solidFill>
                <a:effectLst/>
                <a:latin typeface="Söhne"/>
              </a:rPr>
              <a:t>Romance is in the Air ❤️ Get ready to fall in love with the mesmerizing chemistry between the lead pair of our new TV show. Swipe left for a heartwarming glimpse of their first meet-cute moment! #TVRomance #LeadPair #</a:t>
            </a:r>
            <a:r>
              <a:rPr lang="en-US" sz="2000" b="0" i="0" dirty="0" err="1" smtClean="0">
                <a:solidFill>
                  <a:srgbClr val="374151"/>
                </a:solidFill>
                <a:effectLst/>
                <a:latin typeface="Söhne"/>
              </a:rPr>
              <a:t>BalajiTelefilms</a:t>
            </a:r>
            <a:r>
              <a:rPr lang="en-US" b="0" i="0" dirty="0" smtClean="0">
                <a:solidFill>
                  <a:srgbClr val="374151"/>
                </a:solidFill>
                <a:effectLst/>
                <a:latin typeface="Söhne"/>
              </a:rPr>
              <a:t>“</a:t>
            </a:r>
            <a:br>
              <a:rPr lang="en-US" b="0" i="0" dirty="0" smtClean="0">
                <a:solidFill>
                  <a:srgbClr val="374151"/>
                </a:solidFill>
                <a:effectLst/>
                <a:latin typeface="Söhne"/>
              </a:rPr>
            </a:br>
            <a:endParaRPr lang="en-US" b="0" i="0" dirty="0">
              <a:solidFill>
                <a:srgbClr val="374151"/>
              </a:solidFill>
              <a:effectLst/>
              <a:latin typeface="Söhne"/>
            </a:endParaRPr>
          </a:p>
          <a:p>
            <a:pPr algn="l">
              <a:buFont typeface="Arial" panose="020B0604020202020204" pitchFamily="34" charset="0"/>
              <a:buChar char="•"/>
            </a:pPr>
            <a:r>
              <a:rPr lang="en-US" b="1" i="0" dirty="0">
                <a:solidFill>
                  <a:srgbClr val="7030A0"/>
                </a:solidFill>
                <a:effectLst/>
                <a:latin typeface="Söhne"/>
              </a:rPr>
              <a:t>Story 3: </a:t>
            </a:r>
            <a:r>
              <a:rPr lang="en-US" b="0" i="0" dirty="0">
                <a:solidFill>
                  <a:srgbClr val="374151"/>
                </a:solidFill>
                <a:effectLst/>
                <a:latin typeface="Söhne"/>
              </a:rPr>
              <a:t>"</a:t>
            </a:r>
            <a:r>
              <a:rPr lang="en-US" sz="2000" b="0" i="0" dirty="0">
                <a:solidFill>
                  <a:srgbClr val="374151"/>
                </a:solidFill>
                <a:effectLst/>
                <a:latin typeface="Söhne"/>
              </a:rPr>
              <a:t>Breaking News! 📢 Brace yourselves for the trailer of our much-awaited web series dropping tomorrow at 7 PM! Set a reminder and be the first to catch this thrilling rollercoaster ride. #WebSeriesTrailer #ThrillerAlert #BalajiTelefilms</a:t>
            </a:r>
            <a:r>
              <a:rPr lang="en-US" b="0" i="0" dirty="0">
                <a:solidFill>
                  <a:srgbClr val="374151"/>
                </a:solidFill>
                <a:effectLst/>
                <a:latin typeface="Söhne"/>
              </a:rPr>
              <a:t>"</a:t>
            </a:r>
          </a:p>
          <a:p>
            <a:endParaRPr lang="en-IN" dirty="0"/>
          </a:p>
        </p:txBody>
      </p:sp>
    </p:spTree>
    <p:extLst>
      <p:ext uri="{BB962C8B-B14F-4D97-AF65-F5344CB8AC3E}">
        <p14:creationId xmlns:p14="http://schemas.microsoft.com/office/powerpoint/2010/main" xmlns="" val="41110379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xmlns="" id="{8EBC0217-64BD-34E8-3CCD-EAF55B4E0281}"/>
              </a:ext>
            </a:extLst>
          </p:cNvPr>
          <p:cNvSpPr>
            <a:spLocks noGrp="1"/>
          </p:cNvSpPr>
          <p:nvPr>
            <p:ph idx="1"/>
          </p:nvPr>
        </p:nvSpPr>
        <p:spPr>
          <a:xfrm>
            <a:off x="239151" y="253218"/>
            <a:ext cx="11830929" cy="6457071"/>
          </a:xfrm>
        </p:spPr>
        <p:txBody>
          <a:bodyPr>
            <a:normAutofit fontScale="92500" lnSpcReduction="10000"/>
          </a:bodyPr>
          <a:lstStyle/>
          <a:p>
            <a:pPr algn="ctr"/>
            <a:r>
              <a:rPr lang="en-US" b="1" i="0" u="sng" dirty="0">
                <a:solidFill>
                  <a:srgbClr val="374151"/>
                </a:solidFill>
                <a:effectLst/>
                <a:latin typeface="Söhne"/>
              </a:rPr>
              <a:t>Highlight 3: "Sneak Peeks &amp; Teasers" 🎉</a:t>
            </a:r>
          </a:p>
          <a:p>
            <a:pPr algn="ctr"/>
            <a:endParaRPr lang="en-US" b="1" u="sng" dirty="0">
              <a:solidFill>
                <a:srgbClr val="374151"/>
              </a:solidFill>
              <a:latin typeface="Söhne"/>
            </a:endParaRPr>
          </a:p>
          <a:p>
            <a:endParaRPr lang="en-US" sz="1200" b="0" i="0" dirty="0">
              <a:solidFill>
                <a:srgbClr val="374151"/>
              </a:solidFill>
              <a:effectLst/>
              <a:latin typeface="Söhne"/>
            </a:endParaRPr>
          </a:p>
          <a:p>
            <a:endParaRPr lang="en-US" sz="1200" dirty="0">
              <a:solidFill>
                <a:srgbClr val="374151"/>
              </a:solidFill>
              <a:latin typeface="Söhne"/>
            </a:endParaRPr>
          </a:p>
          <a:p>
            <a:endParaRPr lang="en-US" sz="1200" b="0" i="0" dirty="0">
              <a:solidFill>
                <a:srgbClr val="374151"/>
              </a:solidFill>
              <a:effectLst/>
              <a:latin typeface="Söhne"/>
            </a:endParaRPr>
          </a:p>
          <a:p>
            <a:endParaRPr lang="en-US" sz="1200" dirty="0">
              <a:solidFill>
                <a:srgbClr val="374151"/>
              </a:solidFill>
              <a:latin typeface="Söhne"/>
            </a:endParaRPr>
          </a:p>
          <a:p>
            <a:endParaRPr lang="en-US" sz="1200" b="0" i="0" dirty="0">
              <a:solidFill>
                <a:srgbClr val="374151"/>
              </a:solidFill>
              <a:effectLst/>
              <a:latin typeface="Söhne"/>
            </a:endParaRPr>
          </a:p>
          <a:p>
            <a:endParaRPr lang="en-US" sz="1200" dirty="0">
              <a:solidFill>
                <a:srgbClr val="374151"/>
              </a:solidFill>
              <a:latin typeface="Söhne"/>
            </a:endParaRPr>
          </a:p>
          <a:p>
            <a:endParaRPr lang="en-US" sz="1200" b="0" i="0" dirty="0">
              <a:solidFill>
                <a:srgbClr val="374151"/>
              </a:solidFill>
              <a:effectLst/>
              <a:latin typeface="Söhne"/>
            </a:endParaRPr>
          </a:p>
          <a:p>
            <a:endParaRPr lang="en-US" sz="1200" dirty="0">
              <a:solidFill>
                <a:srgbClr val="374151"/>
              </a:solidFill>
              <a:latin typeface="Söhne"/>
            </a:endParaRPr>
          </a:p>
          <a:p>
            <a:endParaRPr lang="en-US" sz="1200" b="0" i="0" dirty="0">
              <a:solidFill>
                <a:srgbClr val="374151"/>
              </a:solidFill>
              <a:effectLst/>
              <a:latin typeface="Söhne"/>
            </a:endParaRPr>
          </a:p>
          <a:p>
            <a:endParaRPr lang="en-US" sz="1200" dirty="0">
              <a:solidFill>
                <a:srgbClr val="374151"/>
              </a:solidFill>
              <a:latin typeface="Söhne"/>
            </a:endParaRPr>
          </a:p>
          <a:p>
            <a:endParaRPr lang="en-US" sz="1200" b="0" i="0" dirty="0">
              <a:solidFill>
                <a:srgbClr val="374151"/>
              </a:solidFill>
              <a:effectLst/>
              <a:latin typeface="Söhne"/>
            </a:endParaRPr>
          </a:p>
          <a:p>
            <a:endParaRPr lang="en-US" sz="1200" dirty="0">
              <a:solidFill>
                <a:srgbClr val="374151"/>
              </a:solidFill>
              <a:latin typeface="Söhne"/>
            </a:endParaRPr>
          </a:p>
          <a:p>
            <a:endParaRPr lang="en-US" sz="1200" b="0" i="0" dirty="0">
              <a:solidFill>
                <a:srgbClr val="374151"/>
              </a:solidFill>
              <a:effectLst/>
              <a:latin typeface="Söhne"/>
            </a:endParaRPr>
          </a:p>
          <a:p>
            <a:endParaRPr lang="en-US" sz="1200" dirty="0">
              <a:solidFill>
                <a:srgbClr val="374151"/>
              </a:solidFill>
              <a:latin typeface="Söhne"/>
            </a:endParaRPr>
          </a:p>
          <a:p>
            <a:endParaRPr lang="en-US" sz="1200" b="0" i="0" dirty="0">
              <a:solidFill>
                <a:srgbClr val="374151"/>
              </a:solidFill>
              <a:effectLst/>
              <a:latin typeface="Söhne"/>
            </a:endParaRPr>
          </a:p>
          <a:p>
            <a:endParaRPr lang="en-US" sz="1200" dirty="0">
              <a:solidFill>
                <a:srgbClr val="374151"/>
              </a:solidFill>
              <a:latin typeface="Söhne"/>
            </a:endParaRPr>
          </a:p>
          <a:p>
            <a:endParaRPr lang="en-US" sz="1200" b="0" i="0" dirty="0">
              <a:solidFill>
                <a:srgbClr val="374151"/>
              </a:solidFill>
              <a:effectLst/>
              <a:latin typeface="Söhne"/>
            </a:endParaRPr>
          </a:p>
          <a:p>
            <a:endParaRPr lang="en-US" sz="1200" b="0" i="0" dirty="0">
              <a:solidFill>
                <a:srgbClr val="374151"/>
              </a:solidFill>
              <a:effectLst/>
              <a:latin typeface="Söhne"/>
            </a:endParaRPr>
          </a:p>
          <a:p>
            <a:r>
              <a:rPr lang="en-US" sz="1200" b="1" i="0" dirty="0">
                <a:solidFill>
                  <a:srgbClr val="374151"/>
                </a:solidFill>
                <a:effectLst/>
                <a:latin typeface="Söhne"/>
              </a:rPr>
              <a:t>By saving these stories as highlights, Balaji Telefilms can create a lasting and easily accessible collection of engaging content for their audience to enjoy and revisit at any time. This approach fosters a sense of community and excitement around their productions, leading to increased follower engagement and brand loyalty.</a:t>
            </a:r>
            <a:endParaRPr lang="en-IN" sz="1200" b="1" u="sng" dirty="0"/>
          </a:p>
        </p:txBody>
      </p:sp>
      <p:pic>
        <p:nvPicPr>
          <p:cNvPr id="4" name="Picture 3" descr="IMG-20230730-WA0021.jpg"/>
          <p:cNvPicPr>
            <a:picLocks noChangeAspect="1"/>
          </p:cNvPicPr>
          <p:nvPr/>
        </p:nvPicPr>
        <p:blipFill>
          <a:blip r:embed="rId2"/>
          <a:stretch>
            <a:fillRect/>
          </a:stretch>
        </p:blipFill>
        <p:spPr>
          <a:xfrm>
            <a:off x="8082950" y="759126"/>
            <a:ext cx="3916393" cy="5175849"/>
          </a:xfrm>
          <a:prstGeom prst="rect">
            <a:avLst/>
          </a:prstGeom>
        </p:spPr>
      </p:pic>
      <p:pic>
        <p:nvPicPr>
          <p:cNvPr id="6" name="Picture 5" descr="IMG-20230730-WA0020.jpg"/>
          <p:cNvPicPr>
            <a:picLocks noChangeAspect="1"/>
          </p:cNvPicPr>
          <p:nvPr/>
        </p:nvPicPr>
        <p:blipFill>
          <a:blip r:embed="rId3"/>
          <a:stretch>
            <a:fillRect/>
          </a:stretch>
        </p:blipFill>
        <p:spPr>
          <a:xfrm>
            <a:off x="3976777" y="638355"/>
            <a:ext cx="3942272" cy="5357004"/>
          </a:xfrm>
          <a:prstGeom prst="rect">
            <a:avLst/>
          </a:prstGeom>
        </p:spPr>
      </p:pic>
      <p:pic>
        <p:nvPicPr>
          <p:cNvPr id="8" name="Picture 7" descr="IMG-20230730-WA0019.jpg"/>
          <p:cNvPicPr>
            <a:picLocks noChangeAspect="1"/>
          </p:cNvPicPr>
          <p:nvPr/>
        </p:nvPicPr>
        <p:blipFill>
          <a:blip r:embed="rId4"/>
          <a:stretch>
            <a:fillRect/>
          </a:stretch>
        </p:blipFill>
        <p:spPr>
          <a:xfrm>
            <a:off x="224288" y="672860"/>
            <a:ext cx="3666226" cy="5322498"/>
          </a:xfrm>
          <a:prstGeom prst="rect">
            <a:avLst/>
          </a:prstGeom>
        </p:spPr>
      </p:pic>
    </p:spTree>
    <p:extLst>
      <p:ext uri="{BB962C8B-B14F-4D97-AF65-F5344CB8AC3E}">
        <p14:creationId xmlns:p14="http://schemas.microsoft.com/office/powerpoint/2010/main" xmlns="" val="308364891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C6C4691-6434-1033-F185-A0A21C6C984F}"/>
              </a:ext>
            </a:extLst>
          </p:cNvPr>
          <p:cNvSpPr>
            <a:spLocks noGrp="1"/>
          </p:cNvSpPr>
          <p:nvPr>
            <p:ph type="title"/>
          </p:nvPr>
        </p:nvSpPr>
        <p:spPr>
          <a:xfrm>
            <a:off x="633046" y="168813"/>
            <a:ext cx="10720754" cy="1181685"/>
          </a:xfrm>
        </p:spPr>
        <p:txBody>
          <a:bodyPr>
            <a:normAutofit fontScale="90000"/>
          </a:bodyPr>
          <a:lstStyle/>
          <a:p>
            <a:pPr algn="ctr"/>
            <a:r>
              <a:rPr lang="en-US" sz="2800" b="1" dirty="0"/>
              <a:t>Part 4: Content Creation and Curation (Post creations, Designs/Video Editing, Ad Campaigns over</a:t>
            </a:r>
            <a:br>
              <a:rPr lang="en-US" sz="2800" b="1" dirty="0"/>
            </a:br>
            <a:r>
              <a:rPr lang="en-US" sz="2800" b="1" dirty="0"/>
              <a:t>Social Media and Email Ideation and Creation)</a:t>
            </a:r>
            <a:endParaRPr lang="en-IN" sz="2800" b="1" dirty="0"/>
          </a:p>
        </p:txBody>
      </p:sp>
      <p:sp>
        <p:nvSpPr>
          <p:cNvPr id="3" name="Text Placeholder 2">
            <a:extLst>
              <a:ext uri="{FF2B5EF4-FFF2-40B4-BE49-F238E27FC236}">
                <a16:creationId xmlns:a16="http://schemas.microsoft.com/office/drawing/2014/main" xmlns="" id="{6789396B-26DA-A7D8-492B-1B7AE10B8004}"/>
              </a:ext>
            </a:extLst>
          </p:cNvPr>
          <p:cNvSpPr>
            <a:spLocks noGrp="1"/>
          </p:cNvSpPr>
          <p:nvPr>
            <p:ph idx="1"/>
          </p:nvPr>
        </p:nvSpPr>
        <p:spPr>
          <a:xfrm>
            <a:off x="239151" y="1491175"/>
            <a:ext cx="11605845" cy="5198012"/>
          </a:xfrm>
        </p:spPr>
        <p:txBody>
          <a:bodyPr/>
          <a:lstStyle/>
          <a:p>
            <a:pPr algn="ctr"/>
            <a:r>
              <a:rPr lang="en-IN" b="1" u="sng" dirty="0"/>
              <a:t>Designs/Video Editing</a:t>
            </a:r>
          </a:p>
        </p:txBody>
      </p:sp>
      <p:pic>
        <p:nvPicPr>
          <p:cNvPr id="5" name="VID-20230804-WA0023.mp4">
            <a:hlinkClick r:id="" action="ppaction://media"/>
          </p:cNvPr>
          <p:cNvPicPr>
            <a:picLocks noRot="1" noChangeAspect="1"/>
          </p:cNvPicPr>
          <p:nvPr>
            <a:videoFile r:link="rId1"/>
          </p:nvPr>
        </p:nvPicPr>
        <p:blipFill>
          <a:blip r:embed="rId3"/>
          <a:stretch>
            <a:fillRect/>
          </a:stretch>
        </p:blipFill>
        <p:spPr>
          <a:xfrm>
            <a:off x="3381555" y="2087593"/>
            <a:ext cx="5495026" cy="4252822"/>
          </a:xfrm>
          <a:prstGeom prst="rect">
            <a:avLst/>
          </a:prstGeom>
        </p:spPr>
      </p:pic>
    </p:spTree>
    <p:extLst>
      <p:ext uri="{BB962C8B-B14F-4D97-AF65-F5344CB8AC3E}">
        <p14:creationId xmlns:p14="http://schemas.microsoft.com/office/powerpoint/2010/main" xmlns="" val="83309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endCondLst>
                    <p:cond evt="onNext" delay="0">
                      <p:tgtEl>
                        <p:sldTgt/>
                      </p:tgtEl>
                    </p:cond>
                    <p:cond evt="onPrev" delay="0">
                      <p:tgtEl>
                        <p:sldTgt/>
                      </p:tgtEl>
                    </p:cond>
                  </p:end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1852262-F693-170A-3539-8ED43E5CDCF5}"/>
              </a:ext>
            </a:extLst>
          </p:cNvPr>
          <p:cNvSpPr>
            <a:spLocks noGrp="1"/>
          </p:cNvSpPr>
          <p:nvPr>
            <p:ph type="title"/>
          </p:nvPr>
        </p:nvSpPr>
        <p:spPr>
          <a:xfrm>
            <a:off x="838200" y="119575"/>
            <a:ext cx="10515600" cy="1118382"/>
          </a:xfrm>
        </p:spPr>
        <p:txBody>
          <a:bodyPr>
            <a:noAutofit/>
          </a:bodyPr>
          <a:lstStyle/>
          <a:p>
            <a:pPr algn="ctr"/>
            <a:r>
              <a:rPr lang="en-US" sz="2800" b="1" dirty="0"/>
              <a:t>Part 4: Content Creation and Curation (Post creations, Designs/Video Editing, Ad Campaigns over</a:t>
            </a:r>
            <a:br>
              <a:rPr lang="en-US" sz="2800" b="1" dirty="0"/>
            </a:br>
            <a:r>
              <a:rPr lang="en-US" sz="2800" b="1" dirty="0"/>
              <a:t>Social Media and Email Ideation and Creation)</a:t>
            </a:r>
            <a:endParaRPr lang="en-IN" sz="2800" b="1" dirty="0"/>
          </a:p>
        </p:txBody>
      </p:sp>
      <p:sp>
        <p:nvSpPr>
          <p:cNvPr id="3" name="Text Placeholder 2">
            <a:extLst>
              <a:ext uri="{FF2B5EF4-FFF2-40B4-BE49-F238E27FC236}">
                <a16:creationId xmlns:a16="http://schemas.microsoft.com/office/drawing/2014/main" xmlns="" id="{667A4781-A78B-F25E-CAF7-7AADA01034AC}"/>
              </a:ext>
            </a:extLst>
          </p:cNvPr>
          <p:cNvSpPr>
            <a:spLocks noGrp="1"/>
          </p:cNvSpPr>
          <p:nvPr>
            <p:ph idx="1"/>
          </p:nvPr>
        </p:nvSpPr>
        <p:spPr>
          <a:xfrm>
            <a:off x="323557" y="1431985"/>
            <a:ext cx="11732455" cy="5348642"/>
          </a:xfrm>
        </p:spPr>
        <p:txBody>
          <a:bodyPr>
            <a:normAutofit fontScale="92500" lnSpcReduction="20000"/>
          </a:bodyPr>
          <a:lstStyle/>
          <a:p>
            <a:pPr algn="ctr">
              <a:buNone/>
            </a:pPr>
            <a:endParaRPr lang="en-US" b="1" dirty="0"/>
          </a:p>
          <a:p>
            <a:r>
              <a:rPr lang="en-US" b="1" u="sng" dirty="0"/>
              <a:t>Ad Campaigns over Social Media: </a:t>
            </a:r>
            <a:r>
              <a:rPr lang="en-US" b="1" dirty="0">
                <a:solidFill>
                  <a:srgbClr val="00B0F0"/>
                </a:solidFill>
              </a:rPr>
              <a:t>3 ad campaigns</a:t>
            </a:r>
            <a:r>
              <a:rPr lang="en-US" b="1" dirty="0"/>
              <a:t>:</a:t>
            </a:r>
            <a:endParaRPr lang="en-US" b="1" u="sng" dirty="0"/>
          </a:p>
          <a:p>
            <a:pPr marL="0" indent="0">
              <a:buNone/>
            </a:pPr>
            <a:r>
              <a:rPr lang="en-US" dirty="0"/>
              <a:t/>
            </a:r>
            <a:br>
              <a:rPr lang="en-US" dirty="0"/>
            </a:br>
            <a:r>
              <a:rPr lang="en-US" b="1" u="sng" dirty="0">
                <a:effectLst/>
              </a:rPr>
              <a:t>Ad Campaign 1: </a:t>
            </a:r>
            <a:r>
              <a:rPr lang="en-US" u="sng" dirty="0">
                <a:effectLst/>
              </a:rPr>
              <a:t>Brand Awareness - "Experience the Magic of Balaji Telefilms“</a:t>
            </a:r>
            <a:endParaRPr lang="en-US" dirty="0">
              <a:effectLst/>
            </a:endParaRPr>
          </a:p>
          <a:p>
            <a:pPr marL="0" indent="0">
              <a:buNone/>
            </a:pPr>
            <a:r>
              <a:rPr lang="en-US" b="1" dirty="0"/>
              <a:t>Advertising Goal: </a:t>
            </a:r>
            <a:r>
              <a:rPr lang="en-US" dirty="0"/>
              <a:t>Increasing brand awareness and introducing Balaji Telefilms to a broader audience.</a:t>
            </a:r>
            <a:endParaRPr lang="en-US" dirty="0">
              <a:effectLst/>
            </a:endParaRPr>
          </a:p>
          <a:p>
            <a:pPr marL="0" indent="0">
              <a:buNone/>
            </a:pPr>
            <a:r>
              <a:rPr lang="en-US" b="1" u="sng" dirty="0">
                <a:effectLst/>
              </a:rPr>
              <a:t>Audience Targeting</a:t>
            </a:r>
            <a:r>
              <a:rPr lang="en-US" b="1" dirty="0">
                <a:effectLst/>
              </a:rPr>
              <a:t>:</a:t>
            </a:r>
          </a:p>
          <a:p>
            <a:pPr>
              <a:buFont typeface="Arial" panose="020B0604020202020204" pitchFamily="34" charset="0"/>
              <a:buChar char="•"/>
            </a:pPr>
            <a:r>
              <a:rPr lang="en-US" dirty="0"/>
              <a:t>Demographics: Men and women aged 18-45, residing in India and other countries with a significant Indian entertainment audience.</a:t>
            </a:r>
          </a:p>
          <a:p>
            <a:pPr>
              <a:buFont typeface="Arial" panose="020B0604020202020204" pitchFamily="34" charset="0"/>
              <a:buChar char="•"/>
            </a:pPr>
            <a:r>
              <a:rPr lang="en-US" dirty="0"/>
              <a:t>Interests: Fans of Indian TV shows, films, and web series; followers of Balaji Telefilms' social media pages; entertainment enthusiasts.</a:t>
            </a:r>
          </a:p>
          <a:p>
            <a:pPr>
              <a:buFont typeface="Arial" panose="020B0604020202020204" pitchFamily="34" charset="0"/>
              <a:buChar char="•"/>
            </a:pPr>
            <a:r>
              <a:rPr lang="en-US" dirty="0"/>
              <a:t>Behavior: Users who engage with entertainment-related content on social media platforms.</a:t>
            </a:r>
          </a:p>
          <a:p>
            <a:pPr marL="0" indent="0">
              <a:buNone/>
            </a:pPr>
            <a:r>
              <a:rPr lang="en-US" b="1" u="sng" dirty="0">
                <a:effectLst/>
              </a:rPr>
              <a:t>Ad Creation:</a:t>
            </a:r>
          </a:p>
          <a:p>
            <a:pPr>
              <a:buFont typeface="Arial" panose="020B0604020202020204" pitchFamily="34" charset="0"/>
              <a:buChar char="•"/>
            </a:pPr>
            <a:r>
              <a:rPr lang="en-US" dirty="0"/>
              <a:t>Visuals: An eye-catching video showcasing snippets from Balaji Telefilms' most iconic TV shows, films, and web series, highlighting emotional and thrilling moments.</a:t>
            </a:r>
          </a:p>
          <a:p>
            <a:pPr>
              <a:buFont typeface="Arial" panose="020B0604020202020204" pitchFamily="34" charset="0"/>
              <a:buChar char="•"/>
            </a:pPr>
            <a:r>
              <a:rPr lang="en-US" dirty="0"/>
              <a:t>Ad Copy: "Welcome to the World of Balaji Telefilms - Where Emotions Unfold! From compelling dramas to heartwarming romances, immerse yourself in our captivating stories. Follow us for more entertainment magic! #BalajiTelefilms #EntertainmentUnleashed"</a:t>
            </a:r>
          </a:p>
          <a:p>
            <a:pPr>
              <a:buFont typeface="Arial" panose="020B0604020202020204" pitchFamily="34" charset="0"/>
              <a:buChar char="•"/>
            </a:pPr>
            <a:r>
              <a:rPr lang="en-US" dirty="0"/>
              <a:t>Call-to-Action: "Follow" or "Like" the page to stay updated with new releases and behind-the-scenes content.</a:t>
            </a:r>
          </a:p>
        </p:txBody>
      </p:sp>
    </p:spTree>
    <p:extLst>
      <p:ext uri="{BB962C8B-B14F-4D97-AF65-F5344CB8AC3E}">
        <p14:creationId xmlns:p14="http://schemas.microsoft.com/office/powerpoint/2010/main" xmlns="" val="61169015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xmlns="" id="{57C23C69-A046-8E9B-D964-1FB7FEF5F5F0}"/>
              </a:ext>
            </a:extLst>
          </p:cNvPr>
          <p:cNvSpPr>
            <a:spLocks noGrp="1"/>
          </p:cNvSpPr>
          <p:nvPr>
            <p:ph idx="1"/>
          </p:nvPr>
        </p:nvSpPr>
        <p:spPr>
          <a:xfrm>
            <a:off x="309563" y="168812"/>
            <a:ext cx="11620500" cy="6499274"/>
          </a:xfrm>
        </p:spPr>
        <p:txBody>
          <a:bodyPr>
            <a:normAutofit fontScale="97500"/>
          </a:bodyPr>
          <a:lstStyle/>
          <a:p>
            <a:r>
              <a:rPr lang="en-US" b="1" u="sng" dirty="0"/>
              <a:t>Campaign 2: </a:t>
            </a:r>
            <a:r>
              <a:rPr lang="en-US" u="sng" dirty="0"/>
              <a:t>Driving Website Traffic - "Exclusive Behind-the-Scenes on Our Website"</a:t>
            </a:r>
            <a:br>
              <a:rPr lang="en-US" u="sng" dirty="0"/>
            </a:br>
            <a:endParaRPr lang="en-US" u="sng" dirty="0"/>
          </a:p>
          <a:p>
            <a:r>
              <a:rPr lang="en-US" b="1" dirty="0"/>
              <a:t>Advertising Goal: </a:t>
            </a:r>
            <a:r>
              <a:rPr lang="en-US" dirty="0"/>
              <a:t>Driving website traffic and encouraging users to explore exclusive behind-the-scenes content on Balaji Telefilms' official website.</a:t>
            </a:r>
          </a:p>
          <a:p>
            <a:pPr marL="0" indent="0">
              <a:buNone/>
            </a:pPr>
            <a:r>
              <a:rPr lang="en-US" b="1" u="sng" dirty="0">
                <a:effectLst/>
              </a:rPr>
              <a:t>Audience Targeting:</a:t>
            </a:r>
          </a:p>
          <a:p>
            <a:pPr>
              <a:buFont typeface="Arial" panose="020B0604020202020204" pitchFamily="34" charset="0"/>
              <a:buChar char="•"/>
            </a:pPr>
            <a:r>
              <a:rPr lang="en-US" dirty="0"/>
              <a:t>Demographics: Men and women aged 18-45, primarily in India, and other regions with a strong interest in Indian entertainment.</a:t>
            </a:r>
          </a:p>
          <a:p>
            <a:pPr>
              <a:buFont typeface="Arial" panose="020B0604020202020204" pitchFamily="34" charset="0"/>
              <a:buChar char="•"/>
            </a:pPr>
            <a:r>
              <a:rPr lang="en-US" dirty="0"/>
              <a:t>Interests: Fans of Balaji Telefilms' TV shows, films, and web series; users who have engaged with similar content on social media.</a:t>
            </a:r>
          </a:p>
          <a:p>
            <a:pPr>
              <a:buFont typeface="Arial" panose="020B0604020202020204" pitchFamily="34" charset="0"/>
              <a:buChar char="•"/>
            </a:pPr>
            <a:r>
              <a:rPr lang="en-US" dirty="0"/>
              <a:t>Behavior: Users who show an interest in entertainment and regularly engage with content from the entertainment industry.</a:t>
            </a:r>
          </a:p>
          <a:p>
            <a:pPr marL="0" indent="0">
              <a:buNone/>
            </a:pPr>
            <a:r>
              <a:rPr lang="en-US" b="1" u="sng" dirty="0">
                <a:effectLst/>
              </a:rPr>
              <a:t>Ad Creation:</a:t>
            </a:r>
          </a:p>
          <a:p>
            <a:pPr>
              <a:buFont typeface="Arial" panose="020B0604020202020204" pitchFamily="34" charset="0"/>
              <a:buChar char="•"/>
            </a:pPr>
            <a:r>
              <a:rPr lang="en-US" dirty="0"/>
              <a:t>Visuals: A carousel ad featuring high-quality behind-the-scenes images and videos from recent TV shows, films, and web series produced by Balaji Telefilms.</a:t>
            </a:r>
          </a:p>
          <a:p>
            <a:pPr>
              <a:buFont typeface="Arial" panose="020B0604020202020204" pitchFamily="34" charset="0"/>
              <a:buChar char="•"/>
            </a:pPr>
            <a:r>
              <a:rPr lang="en-US" dirty="0"/>
              <a:t>Ad Copy: "Discover the Magic Behind-the-Scenes! Get an exclusive peek into the making of your favorite TV shows and films. Visit our official website for behind-the-scenes stories and more. #BalajiTelefilms #BehindTheScenes #EntertainmentUnveiled"</a:t>
            </a:r>
          </a:p>
          <a:p>
            <a:pPr>
              <a:buFont typeface="Arial" panose="020B0604020202020204" pitchFamily="34" charset="0"/>
              <a:buChar char="•"/>
            </a:pPr>
            <a:r>
              <a:rPr lang="en-US" dirty="0"/>
              <a:t>Call-to-Action: "Learn More" or "Visit Website" buttons leading to the behind-the-scenes content on the official website.</a:t>
            </a:r>
          </a:p>
          <a:p>
            <a:endParaRPr lang="en-US" u="sng" dirty="0"/>
          </a:p>
        </p:txBody>
      </p:sp>
    </p:spTree>
    <p:extLst>
      <p:ext uri="{BB962C8B-B14F-4D97-AF65-F5344CB8AC3E}">
        <p14:creationId xmlns:p14="http://schemas.microsoft.com/office/powerpoint/2010/main" xmlns="" val="108858235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xmlns="" id="{512E117E-C8DA-1DFB-CD0F-9C6C25F99467}"/>
              </a:ext>
            </a:extLst>
          </p:cNvPr>
          <p:cNvSpPr>
            <a:spLocks noGrp="1"/>
          </p:cNvSpPr>
          <p:nvPr>
            <p:ph idx="1"/>
          </p:nvPr>
        </p:nvSpPr>
        <p:spPr>
          <a:xfrm>
            <a:off x="379413" y="254000"/>
            <a:ext cx="11464925" cy="6357938"/>
          </a:xfrm>
        </p:spPr>
        <p:txBody>
          <a:bodyPr>
            <a:normAutofit/>
          </a:bodyPr>
          <a:lstStyle/>
          <a:p>
            <a:pPr marL="0"/>
            <a:r>
              <a:rPr lang="en-US" b="1" u="sng" dirty="0"/>
              <a:t>Campaign 3</a:t>
            </a:r>
            <a:r>
              <a:rPr lang="en-US" u="sng" dirty="0"/>
              <a:t>: Generating Leads - "Join the Balaji Telefilms Fan Club</a:t>
            </a:r>
            <a:r>
              <a:rPr lang="en-US" dirty="0"/>
              <a:t>“</a:t>
            </a:r>
          </a:p>
          <a:p>
            <a:pPr marL="0"/>
            <a:endParaRPr lang="en-US" dirty="0"/>
          </a:p>
          <a:p>
            <a:pPr marL="0"/>
            <a:r>
              <a:rPr lang="en-US" b="1" dirty="0"/>
              <a:t>Advertising Goal: </a:t>
            </a:r>
            <a:r>
              <a:rPr lang="en-US" dirty="0"/>
              <a:t>Generating leads by inviting the audience to join an exclusive fan club for Balaji Telefilms with special benefits.</a:t>
            </a:r>
          </a:p>
          <a:p>
            <a:pPr marL="0" indent="0">
              <a:buNone/>
            </a:pPr>
            <a:r>
              <a:rPr lang="en-US" b="1" u="sng" dirty="0">
                <a:effectLst/>
              </a:rPr>
              <a:t>Audience Targeting:</a:t>
            </a:r>
          </a:p>
          <a:p>
            <a:pPr>
              <a:buFont typeface="Arial" panose="020B0604020202020204" pitchFamily="34" charset="0"/>
              <a:buChar char="•"/>
            </a:pPr>
            <a:r>
              <a:rPr lang="en-US" dirty="0"/>
              <a:t>Demographics: Men and women aged 18-45, fans of Balaji Telefilms' content, primarily residing in India.</a:t>
            </a:r>
          </a:p>
          <a:p>
            <a:pPr>
              <a:buFont typeface="Arial" panose="020B0604020202020204" pitchFamily="34" charset="0"/>
              <a:buChar char="•"/>
            </a:pPr>
            <a:r>
              <a:rPr lang="en-US" dirty="0"/>
              <a:t>Interests: Engaged followers of Balaji Telefilms' social media pages, fans of specific TV shows and films produced by the company.</a:t>
            </a:r>
          </a:p>
          <a:p>
            <a:pPr>
              <a:buFont typeface="Arial" panose="020B0604020202020204" pitchFamily="34" charset="0"/>
              <a:buChar char="•"/>
            </a:pPr>
            <a:r>
              <a:rPr lang="en-US" dirty="0"/>
              <a:t>Behavior: Users who have shown interest in entertainment-related content and have engaged with Balaji Telefilms' posts.</a:t>
            </a:r>
          </a:p>
          <a:p>
            <a:pPr marL="0" indent="0">
              <a:buNone/>
            </a:pPr>
            <a:r>
              <a:rPr lang="en-US" b="1" u="sng" dirty="0">
                <a:effectLst/>
              </a:rPr>
              <a:t>Ad Creation:</a:t>
            </a:r>
          </a:p>
          <a:p>
            <a:pPr>
              <a:buFont typeface="Arial" panose="020B0604020202020204" pitchFamily="34" charset="0"/>
              <a:buChar char="•"/>
            </a:pPr>
            <a:r>
              <a:rPr lang="en-US" dirty="0"/>
              <a:t>Visuals: An enticing image featuring the fan club logo and a group of enthusiastic fans celebrating their love for Balaji Telefilms' content.</a:t>
            </a:r>
          </a:p>
          <a:p>
            <a:pPr>
              <a:buFont typeface="Arial" panose="020B0604020202020204" pitchFamily="34" charset="0"/>
              <a:buChar char="•"/>
            </a:pPr>
            <a:r>
              <a:rPr lang="en-US" dirty="0"/>
              <a:t>Ad Copy: "Join the Balaji Telefilms Fan Club! Experience entertainment like never before with exclusive access to behind-the-scenes, special previews, contests, and more. Be part of a passionate community. Sign up today! #BalajiFanClub #EntertainmentEnthusiasts"</a:t>
            </a:r>
          </a:p>
          <a:p>
            <a:pPr>
              <a:buFont typeface="Arial" panose="020B0604020202020204" pitchFamily="34" charset="0"/>
              <a:buChar char="•"/>
            </a:pPr>
            <a:r>
              <a:rPr lang="en-US" dirty="0"/>
              <a:t>Call-to-Action: "Sign Up" or "Join Now" leading to a lead generation form where users can provide their email addresses to become a member of the fan club.</a:t>
            </a:r>
          </a:p>
          <a:p>
            <a:pPr marL="0"/>
            <a:endParaRPr lang="en-IN" dirty="0"/>
          </a:p>
        </p:txBody>
      </p:sp>
    </p:spTree>
    <p:extLst>
      <p:ext uri="{BB962C8B-B14F-4D97-AF65-F5344CB8AC3E}">
        <p14:creationId xmlns:p14="http://schemas.microsoft.com/office/powerpoint/2010/main" xmlns="" val="167287353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90A94B5-597A-1CA6-80D2-7D920DC91176}"/>
              </a:ext>
            </a:extLst>
          </p:cNvPr>
          <p:cNvSpPr>
            <a:spLocks noGrp="1"/>
          </p:cNvSpPr>
          <p:nvPr>
            <p:ph type="title"/>
          </p:nvPr>
        </p:nvSpPr>
        <p:spPr>
          <a:xfrm>
            <a:off x="677333" y="112143"/>
            <a:ext cx="10191949" cy="1818257"/>
          </a:xfrm>
        </p:spPr>
        <p:txBody>
          <a:bodyPr>
            <a:normAutofit/>
          </a:bodyPr>
          <a:lstStyle/>
          <a:p>
            <a:pPr algn="ctr"/>
            <a:r>
              <a:rPr lang="en-US" sz="2800" b="1" dirty="0" smtClean="0"/>
              <a:t>Part 4: Content Creation and </a:t>
            </a:r>
            <a:r>
              <a:rPr lang="en-US" sz="2800" b="1" dirty="0" err="1" smtClean="0"/>
              <a:t>Curation</a:t>
            </a:r>
            <a:r>
              <a:rPr lang="en-US" sz="2800" b="1" dirty="0" smtClean="0"/>
              <a:t> (Post creations, Designs/Video Editing, Ad Campaigns over</a:t>
            </a:r>
            <a:br>
              <a:rPr lang="en-US" sz="2800" b="1" dirty="0" smtClean="0"/>
            </a:br>
            <a:r>
              <a:rPr lang="en-US" sz="2800" b="1" dirty="0" smtClean="0"/>
              <a:t>Social Media and Email Ideation and Creation)</a:t>
            </a:r>
            <a:endParaRPr lang="en-IN" sz="2800" b="1" dirty="0"/>
          </a:p>
        </p:txBody>
      </p:sp>
      <p:sp>
        <p:nvSpPr>
          <p:cNvPr id="3" name="Text Placeholder 2">
            <a:extLst>
              <a:ext uri="{FF2B5EF4-FFF2-40B4-BE49-F238E27FC236}">
                <a16:creationId xmlns:a16="http://schemas.microsoft.com/office/drawing/2014/main" xmlns="" id="{3D7A9C1E-35E6-DEC8-837F-FD6E3F71E825}"/>
              </a:ext>
            </a:extLst>
          </p:cNvPr>
          <p:cNvSpPr>
            <a:spLocks noGrp="1"/>
          </p:cNvSpPr>
          <p:nvPr>
            <p:ph idx="1"/>
          </p:nvPr>
        </p:nvSpPr>
        <p:spPr>
          <a:xfrm>
            <a:off x="677334" y="1690777"/>
            <a:ext cx="10243708" cy="4350585"/>
          </a:xfrm>
        </p:spPr>
        <p:txBody>
          <a:bodyPr>
            <a:normAutofit/>
          </a:bodyPr>
          <a:lstStyle/>
          <a:p>
            <a:r>
              <a:rPr lang="en-IN" sz="2800" b="1" dirty="0" smtClean="0"/>
              <a:t>Email Ad Campaigns :</a:t>
            </a:r>
            <a:br>
              <a:rPr lang="en-IN" sz="2800" b="1" dirty="0" smtClean="0"/>
            </a:br>
            <a:endParaRPr lang="en-IN" sz="2800" b="1" dirty="0" smtClean="0"/>
          </a:p>
          <a:p>
            <a:pPr marL="571500" indent="-571500">
              <a:buFont typeface="+mj-lt"/>
              <a:buAutoNum type="romanUcPeriod"/>
            </a:pPr>
            <a:r>
              <a:rPr lang="en-US" sz="2800" dirty="0" smtClean="0">
                <a:solidFill>
                  <a:srgbClr val="00B0F0"/>
                </a:solidFill>
              </a:rPr>
              <a:t>balajiteleflimbrandawareness@gmail.com</a:t>
            </a:r>
          </a:p>
          <a:p>
            <a:pPr marL="571500" indent="-571500">
              <a:buNone/>
            </a:pPr>
            <a:endParaRPr lang="en-US" sz="2800" dirty="0" smtClean="0">
              <a:solidFill>
                <a:srgbClr val="00B0F0"/>
              </a:solidFill>
            </a:endParaRPr>
          </a:p>
          <a:p>
            <a:pPr marL="571500" indent="-571500">
              <a:buFont typeface="+mj-lt"/>
              <a:buAutoNum type="romanLcPeriod"/>
            </a:pPr>
            <a:r>
              <a:rPr lang="en-US" sz="2800" dirty="0" smtClean="0">
                <a:solidFill>
                  <a:srgbClr val="00B0F0"/>
                </a:solidFill>
              </a:rPr>
              <a:t>generationbalajiteleflim@gmail.com</a:t>
            </a:r>
          </a:p>
          <a:p>
            <a:pPr marL="571500" indent="-571500">
              <a:buFont typeface="+mj-lt"/>
              <a:buAutoNum type="romanLcPeriod"/>
            </a:pPr>
            <a:endParaRPr lang="en-US" sz="2800" dirty="0" smtClean="0">
              <a:solidFill>
                <a:srgbClr val="00B0F0"/>
              </a:solidFill>
            </a:endParaRPr>
          </a:p>
          <a:p>
            <a:pPr marL="571500" indent="-571500">
              <a:buFont typeface="+mj-lt"/>
              <a:buAutoNum type="romanUcPeriod"/>
            </a:pPr>
            <a:endParaRPr lang="en-IN" sz="2800" b="1" dirty="0"/>
          </a:p>
        </p:txBody>
      </p:sp>
    </p:spTree>
    <p:extLst>
      <p:ext uri="{BB962C8B-B14F-4D97-AF65-F5344CB8AC3E}">
        <p14:creationId xmlns:p14="http://schemas.microsoft.com/office/powerpoint/2010/main" xmlns="" val="238869146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5F05765-D824-8E02-0354-75BA452315A9}"/>
              </a:ext>
            </a:extLst>
          </p:cNvPr>
          <p:cNvSpPr>
            <a:spLocks noGrp="1"/>
          </p:cNvSpPr>
          <p:nvPr>
            <p:ph type="title"/>
          </p:nvPr>
        </p:nvSpPr>
        <p:spPr>
          <a:xfrm>
            <a:off x="677334" y="258792"/>
            <a:ext cx="9087768" cy="879895"/>
          </a:xfrm>
        </p:spPr>
        <p:txBody>
          <a:bodyPr>
            <a:normAutofit fontScale="90000"/>
          </a:bodyPr>
          <a:lstStyle/>
          <a:p>
            <a:pPr algn="ctr"/>
            <a:r>
              <a:rPr lang="en-US" b="1" dirty="0" smtClean="0"/>
              <a:t>Email Ad Campaign 1 - Brand Awareness</a:t>
            </a:r>
            <a:br>
              <a:rPr lang="en-US" b="1" dirty="0" smtClean="0"/>
            </a:br>
            <a:r>
              <a:rPr lang="en-US" b="1" dirty="0" smtClean="0"/>
              <a:t>(insert </a:t>
            </a:r>
            <a:r>
              <a:rPr lang="en-US" b="1" dirty="0" err="1" smtClean="0"/>
              <a:t>emailer</a:t>
            </a:r>
            <a:r>
              <a:rPr lang="en-US" b="1" dirty="0" smtClean="0"/>
              <a:t> image) </a:t>
            </a:r>
            <a:r>
              <a:rPr lang="en-US" dirty="0" smtClean="0">
                <a:solidFill>
                  <a:srgbClr val="00B0F0"/>
                </a:solidFill>
              </a:rPr>
              <a:t>balajiteleflimbrandawareness@gmail.com</a:t>
            </a:r>
            <a:br>
              <a:rPr lang="en-US" dirty="0" smtClean="0">
                <a:solidFill>
                  <a:srgbClr val="00B0F0"/>
                </a:solidFill>
              </a:rPr>
            </a:br>
            <a:endParaRPr lang="en-IN" b="1" dirty="0"/>
          </a:p>
        </p:txBody>
      </p:sp>
      <p:sp>
        <p:nvSpPr>
          <p:cNvPr id="3" name="Text Placeholder 2">
            <a:extLst>
              <a:ext uri="{FF2B5EF4-FFF2-40B4-BE49-F238E27FC236}">
                <a16:creationId xmlns:a16="http://schemas.microsoft.com/office/drawing/2014/main" xmlns="" id="{DFAA13C4-38D6-2093-77FE-192D12FE38F9}"/>
              </a:ext>
            </a:extLst>
          </p:cNvPr>
          <p:cNvSpPr>
            <a:spLocks noGrp="1"/>
          </p:cNvSpPr>
          <p:nvPr>
            <p:ph idx="1"/>
          </p:nvPr>
        </p:nvSpPr>
        <p:spPr>
          <a:xfrm>
            <a:off x="677334" y="1354348"/>
            <a:ext cx="8621942" cy="293298"/>
          </a:xfrm>
        </p:spPr>
        <p:txBody>
          <a:bodyPr>
            <a:normAutofit fontScale="85000" lnSpcReduction="20000"/>
          </a:bodyPr>
          <a:lstStyle/>
          <a:p>
            <a:pPr marL="571500" indent="-571500">
              <a:buNone/>
            </a:pPr>
            <a:r>
              <a:rPr lang="en-US" dirty="0" smtClean="0">
                <a:solidFill>
                  <a:srgbClr val="00B0F0"/>
                </a:solidFill>
              </a:rPr>
              <a:t> </a:t>
            </a:r>
          </a:p>
        </p:txBody>
      </p:sp>
      <p:pic>
        <p:nvPicPr>
          <p:cNvPr id="5" name="Picture 4" descr="brand.png"/>
          <p:cNvPicPr>
            <a:picLocks noChangeAspect="1"/>
          </p:cNvPicPr>
          <p:nvPr/>
        </p:nvPicPr>
        <p:blipFill>
          <a:blip r:embed="rId2"/>
          <a:stretch>
            <a:fillRect/>
          </a:stretch>
        </p:blipFill>
        <p:spPr>
          <a:xfrm>
            <a:off x="664234" y="1804104"/>
            <a:ext cx="10670876" cy="4973486"/>
          </a:xfrm>
          <a:prstGeom prst="rect">
            <a:avLst/>
          </a:prstGeom>
        </p:spPr>
      </p:pic>
    </p:spTree>
    <p:extLst>
      <p:ext uri="{BB962C8B-B14F-4D97-AF65-F5344CB8AC3E}">
        <p14:creationId xmlns:p14="http://schemas.microsoft.com/office/powerpoint/2010/main" xmlns="" val="259663115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8C5F4CC-C443-EA68-B0E6-FDEF543255DE}"/>
              </a:ext>
            </a:extLst>
          </p:cNvPr>
          <p:cNvSpPr>
            <a:spLocks noGrp="1"/>
          </p:cNvSpPr>
          <p:nvPr>
            <p:ph type="title"/>
          </p:nvPr>
        </p:nvSpPr>
        <p:spPr>
          <a:xfrm>
            <a:off x="677333" y="327804"/>
            <a:ext cx="9061889" cy="1224951"/>
          </a:xfrm>
        </p:spPr>
        <p:txBody>
          <a:bodyPr>
            <a:normAutofit/>
          </a:bodyPr>
          <a:lstStyle/>
          <a:p>
            <a:pPr algn="ctr"/>
            <a:r>
              <a:rPr lang="en-US" b="1" dirty="0"/>
              <a:t>Email Ad Campaign 2 - Lead Generation</a:t>
            </a:r>
            <a:br>
              <a:rPr lang="en-US" b="1" dirty="0"/>
            </a:br>
            <a:r>
              <a:rPr lang="en-US" b="1" dirty="0" smtClean="0"/>
              <a:t>(</a:t>
            </a:r>
            <a:r>
              <a:rPr lang="en-US" b="1" dirty="0"/>
              <a:t>insert emailer image)</a:t>
            </a:r>
            <a:endParaRPr lang="en-IN" b="1" dirty="0"/>
          </a:p>
        </p:txBody>
      </p:sp>
      <p:sp>
        <p:nvSpPr>
          <p:cNvPr id="3" name="Text Placeholder 2">
            <a:extLst>
              <a:ext uri="{FF2B5EF4-FFF2-40B4-BE49-F238E27FC236}">
                <a16:creationId xmlns:a16="http://schemas.microsoft.com/office/drawing/2014/main" xmlns="" id="{75E9DEA3-DE3C-4574-D82E-9FB31E01E3FB}"/>
              </a:ext>
            </a:extLst>
          </p:cNvPr>
          <p:cNvSpPr>
            <a:spLocks noGrp="1"/>
          </p:cNvSpPr>
          <p:nvPr>
            <p:ph idx="1"/>
          </p:nvPr>
        </p:nvSpPr>
        <p:spPr>
          <a:xfrm>
            <a:off x="677334" y="1535503"/>
            <a:ext cx="9458704" cy="370935"/>
          </a:xfrm>
        </p:spPr>
        <p:txBody>
          <a:bodyPr>
            <a:normAutofit lnSpcReduction="10000"/>
          </a:bodyPr>
          <a:lstStyle/>
          <a:p>
            <a:r>
              <a:rPr lang="en-US" sz="1900" dirty="0" smtClean="0">
                <a:solidFill>
                  <a:srgbClr val="00B0F0"/>
                </a:solidFill>
              </a:rPr>
              <a:t>generationbalajiteleflim@gmail.com</a:t>
            </a:r>
          </a:p>
          <a:p>
            <a:endParaRPr lang="en-IN" dirty="0"/>
          </a:p>
        </p:txBody>
      </p:sp>
      <p:pic>
        <p:nvPicPr>
          <p:cNvPr id="4" name="Picture 3" descr="gen.png"/>
          <p:cNvPicPr>
            <a:picLocks noChangeAspect="1"/>
          </p:cNvPicPr>
          <p:nvPr/>
        </p:nvPicPr>
        <p:blipFill>
          <a:blip r:embed="rId2"/>
          <a:stretch>
            <a:fillRect/>
          </a:stretch>
        </p:blipFill>
        <p:spPr>
          <a:xfrm>
            <a:off x="633418" y="1880558"/>
            <a:ext cx="10572295" cy="4854512"/>
          </a:xfrm>
          <a:prstGeom prst="rect">
            <a:avLst/>
          </a:prstGeom>
        </p:spPr>
      </p:pic>
    </p:spTree>
    <p:extLst>
      <p:ext uri="{BB962C8B-B14F-4D97-AF65-F5344CB8AC3E}">
        <p14:creationId xmlns:p14="http://schemas.microsoft.com/office/powerpoint/2010/main" xmlns="" val="42294983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4"/>
          <p:cNvSpPr txBox="1">
            <a:spLocks noGrp="1"/>
          </p:cNvSpPr>
          <p:nvPr>
            <p:ph type="title"/>
          </p:nvPr>
        </p:nvSpPr>
        <p:spPr>
          <a:xfrm>
            <a:off x="760396" y="385011"/>
            <a:ext cx="10645541" cy="1530416"/>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90000"/>
              </a:lnSpc>
              <a:spcBef>
                <a:spcPts val="0"/>
              </a:spcBef>
              <a:spcAft>
                <a:spcPts val="0"/>
              </a:spcAft>
              <a:buClr>
                <a:schemeClr val="dk1"/>
              </a:buClr>
              <a:buSzPct val="100000"/>
              <a:buFont typeface="Calibri"/>
              <a:buNone/>
            </a:pPr>
            <a:r>
              <a:rPr lang="en-US" sz="4900" b="1" dirty="0"/>
              <a:t>Part 1: Brand study, Competitor Analysis &amp;Buyer’s/Audience’s Persona</a:t>
            </a:r>
            <a:r>
              <a:rPr lang="en-US" dirty="0"/>
              <a:t/>
            </a:r>
            <a:br>
              <a:rPr lang="en-US" dirty="0"/>
            </a:br>
            <a:endParaRPr dirty="0"/>
          </a:p>
        </p:txBody>
      </p:sp>
      <p:sp>
        <p:nvSpPr>
          <p:cNvPr id="104" name="Google Shape;104;p4"/>
          <p:cNvSpPr txBox="1">
            <a:spLocks noGrp="1"/>
          </p:cNvSpPr>
          <p:nvPr>
            <p:ph idx="1"/>
          </p:nvPr>
        </p:nvSpPr>
        <p:spPr>
          <a:xfrm>
            <a:off x="327259" y="1626669"/>
            <a:ext cx="11569566" cy="5072514"/>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ct val="100000"/>
              <a:buChar char="•"/>
            </a:pPr>
            <a:r>
              <a:rPr lang="en-US" b="1">
                <a:latin typeface="arial"/>
                <a:ea typeface="arial"/>
                <a:cs typeface="arial"/>
                <a:sym typeface="arial"/>
              </a:rPr>
              <a:t>Analyze Brand Messaging </a:t>
            </a:r>
            <a:r>
              <a:rPr lang="en-US" b="1">
                <a:solidFill>
                  <a:srgbClr val="4D5156"/>
                </a:solidFill>
                <a:latin typeface="arial"/>
                <a:ea typeface="arial"/>
                <a:cs typeface="arial"/>
                <a:sym typeface="arial"/>
              </a:rPr>
              <a:t>:</a:t>
            </a:r>
            <a:br>
              <a:rPr lang="en-US" b="1">
                <a:solidFill>
                  <a:srgbClr val="4D5156"/>
                </a:solidFill>
                <a:latin typeface="arial"/>
                <a:ea typeface="arial"/>
                <a:cs typeface="arial"/>
                <a:sym typeface="arial"/>
              </a:rPr>
            </a:br>
            <a:r>
              <a:rPr lang="en-US" b="1">
                <a:solidFill>
                  <a:srgbClr val="4D5156"/>
                </a:solidFill>
                <a:latin typeface="arial"/>
                <a:ea typeface="arial"/>
                <a:cs typeface="arial"/>
                <a:sym typeface="arial"/>
              </a:rPr>
              <a:t/>
            </a:r>
            <a:br>
              <a:rPr lang="en-US" b="1">
                <a:solidFill>
                  <a:srgbClr val="4D5156"/>
                </a:solidFill>
                <a:latin typeface="arial"/>
                <a:ea typeface="arial"/>
                <a:cs typeface="arial"/>
                <a:sym typeface="arial"/>
              </a:rPr>
            </a:br>
            <a:r>
              <a:rPr lang="en-US" b="1">
                <a:solidFill>
                  <a:srgbClr val="4D5156"/>
                </a:solidFill>
                <a:latin typeface="arial"/>
                <a:ea typeface="arial"/>
                <a:cs typeface="arial"/>
                <a:sym typeface="arial"/>
              </a:rPr>
              <a:t>               </a:t>
            </a:r>
            <a:r>
              <a:rPr lang="en-US" b="0" i="0">
                <a:solidFill>
                  <a:srgbClr val="374151"/>
                </a:solidFill>
                <a:latin typeface="Arial"/>
                <a:ea typeface="Arial"/>
                <a:cs typeface="Arial"/>
                <a:sym typeface="Arial"/>
              </a:rPr>
              <a:t>Analyzing the brand messaging for Balaji Telefilms involves a comprehensive examination of various aspects of their communication, marketing strategies, content offerings, and audience engagement.</a:t>
            </a:r>
            <a:br>
              <a:rPr lang="en-US" b="0" i="0">
                <a:solidFill>
                  <a:srgbClr val="374151"/>
                </a:solidFill>
                <a:latin typeface="Arial"/>
                <a:ea typeface="Arial"/>
                <a:cs typeface="Arial"/>
                <a:sym typeface="Arial"/>
              </a:rPr>
            </a:br>
            <a:r>
              <a:rPr lang="en-US" b="0" i="0">
                <a:solidFill>
                  <a:srgbClr val="374151"/>
                </a:solidFill>
                <a:latin typeface="Arial"/>
                <a:ea typeface="Arial"/>
                <a:cs typeface="Arial"/>
                <a:sym typeface="Arial"/>
              </a:rPr>
              <a:t/>
            </a:r>
            <a:br>
              <a:rPr lang="en-US" b="0" i="0">
                <a:solidFill>
                  <a:srgbClr val="374151"/>
                </a:solidFill>
                <a:latin typeface="Arial"/>
                <a:ea typeface="Arial"/>
                <a:cs typeface="Arial"/>
                <a:sym typeface="Arial"/>
              </a:rPr>
            </a:br>
            <a:endParaRPr b="0" i="0">
              <a:solidFill>
                <a:srgbClr val="374151"/>
              </a:solidFill>
              <a:latin typeface="Arial"/>
              <a:ea typeface="Arial"/>
              <a:cs typeface="Arial"/>
              <a:sym typeface="Arial"/>
            </a:endParaRPr>
          </a:p>
          <a:p>
            <a:pPr marL="228600" lvl="0" indent="-228600" algn="l" rtl="0">
              <a:lnSpc>
                <a:spcPct val="90000"/>
              </a:lnSpc>
              <a:spcBef>
                <a:spcPts val="1000"/>
              </a:spcBef>
              <a:spcAft>
                <a:spcPts val="0"/>
              </a:spcAft>
              <a:buClr>
                <a:schemeClr val="dk1"/>
              </a:buClr>
              <a:buSzPct val="100000"/>
              <a:buChar char="•"/>
            </a:pPr>
            <a:r>
              <a:rPr lang="en-US" b="1">
                <a:latin typeface="Arial"/>
                <a:ea typeface="Arial"/>
                <a:cs typeface="Arial"/>
                <a:sym typeface="Arial"/>
              </a:rPr>
              <a:t>Examine the brand’s tagline :</a:t>
            </a:r>
            <a:endParaRPr/>
          </a:p>
          <a:p>
            <a:pPr marL="0" lvl="0" indent="0" algn="l" rtl="0">
              <a:lnSpc>
                <a:spcPct val="90000"/>
              </a:lnSpc>
              <a:spcBef>
                <a:spcPts val="1000"/>
              </a:spcBef>
              <a:spcAft>
                <a:spcPts val="0"/>
              </a:spcAft>
              <a:buClr>
                <a:srgbClr val="374151"/>
              </a:buClr>
              <a:buSzPct val="100000"/>
              <a:buNone/>
            </a:pPr>
            <a:r>
              <a:rPr lang="en-US" b="1">
                <a:solidFill>
                  <a:srgbClr val="374151"/>
                </a:solidFill>
                <a:latin typeface="Arial"/>
                <a:ea typeface="Arial"/>
                <a:cs typeface="Arial"/>
                <a:sym typeface="Arial"/>
              </a:rPr>
              <a:t> </a:t>
            </a:r>
            <a:r>
              <a:rPr lang="en-US" b="1" i="0">
                <a:solidFill>
                  <a:srgbClr val="374151"/>
                </a:solidFill>
                <a:latin typeface="Arial"/>
                <a:ea typeface="Arial"/>
                <a:cs typeface="Arial"/>
                <a:sym typeface="Arial"/>
              </a:rPr>
              <a:t>                   </a:t>
            </a:r>
            <a:r>
              <a:rPr lang="en-US" b="0" i="0">
                <a:solidFill>
                  <a:srgbClr val="374151"/>
                </a:solidFill>
                <a:latin typeface="Arial"/>
                <a:ea typeface="Arial"/>
                <a:cs typeface="Arial"/>
                <a:sym typeface="Arial"/>
              </a:rPr>
              <a:t>As of my last update in September 2021, Balaji Telefilms did not have a specific tagline that was consistently used across all its communication channels. Instead, the company often relied on the use of its logo and brand name as its primary means of identification.</a:t>
            </a:r>
            <a:endParaRPr/>
          </a:p>
          <a:p>
            <a:pPr marL="0" lvl="0" indent="0" algn="l" rtl="0">
              <a:lnSpc>
                <a:spcPct val="90000"/>
              </a:lnSpc>
              <a:spcBef>
                <a:spcPts val="1000"/>
              </a:spcBef>
              <a:spcAft>
                <a:spcPts val="0"/>
              </a:spcAft>
              <a:buClr>
                <a:srgbClr val="374151"/>
              </a:buClr>
              <a:buSzPct val="100000"/>
              <a:buNone/>
            </a:pPr>
            <a:r>
              <a:rPr lang="en-US" b="0" i="0">
                <a:solidFill>
                  <a:srgbClr val="374151"/>
                </a:solidFill>
                <a:latin typeface="Arial"/>
                <a:ea typeface="Arial"/>
                <a:cs typeface="Arial"/>
                <a:sym typeface="Arial"/>
              </a:rPr>
              <a:t>                   However, it's worth noting that brands may update their taglines or slogans periodically to reflect evolving brand strategies or marketing campaigns. Therefore, to get the most accurate information on Balaji Telefilms' current tagline or any recent changes, I recommend visiting their official website or checking their latest marketing materials and communications.</a:t>
            </a:r>
            <a:endParaRPr/>
          </a:p>
          <a:p>
            <a:pPr marL="0" lvl="0" indent="0" algn="l" rtl="0">
              <a:lnSpc>
                <a:spcPct val="90000"/>
              </a:lnSpc>
              <a:spcBef>
                <a:spcPts val="1000"/>
              </a:spcBef>
              <a:spcAft>
                <a:spcPts val="0"/>
              </a:spcAft>
              <a:buClr>
                <a:schemeClr val="dk1"/>
              </a:buClr>
              <a:buSzPct val="100000"/>
              <a:buNone/>
            </a:pPr>
            <a:endParaRPr b="1" i="0">
              <a:solidFill>
                <a:srgbClr val="374151"/>
              </a:solidFill>
              <a:latin typeface="Arial"/>
              <a:ea typeface="Arial"/>
              <a:cs typeface="Arial"/>
              <a:sym typeface="Arial"/>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918ACEC-00B0-16B8-98FF-62C18F31E028}"/>
              </a:ext>
            </a:extLst>
          </p:cNvPr>
          <p:cNvSpPr>
            <a:spLocks noGrp="1"/>
          </p:cNvSpPr>
          <p:nvPr>
            <p:ph type="title"/>
          </p:nvPr>
        </p:nvSpPr>
        <p:spPr>
          <a:xfrm>
            <a:off x="168812" y="112543"/>
            <a:ext cx="11901268" cy="1322362"/>
          </a:xfrm>
        </p:spPr>
        <p:txBody>
          <a:bodyPr>
            <a:noAutofit/>
          </a:bodyPr>
          <a:lstStyle/>
          <a:p>
            <a:pPr algn="ctr"/>
            <a:r>
              <a:rPr lang="en-US" sz="3200" b="1" dirty="0"/>
              <a:t>Part 4: Content Creation and Curation (Post creations, Designs/Video Editing, Ad Campaigns over Social Media and Email Ideation and Creation)</a:t>
            </a:r>
            <a:endParaRPr lang="en-IN" sz="3200" b="1" dirty="0"/>
          </a:p>
        </p:txBody>
      </p:sp>
      <p:sp>
        <p:nvSpPr>
          <p:cNvPr id="3" name="Content Placeholder 2">
            <a:extLst>
              <a:ext uri="{FF2B5EF4-FFF2-40B4-BE49-F238E27FC236}">
                <a16:creationId xmlns:a16="http://schemas.microsoft.com/office/drawing/2014/main" xmlns="" id="{59800371-2F68-2E76-42B8-9D6C32BABA09}"/>
              </a:ext>
            </a:extLst>
          </p:cNvPr>
          <p:cNvSpPr>
            <a:spLocks noGrp="1"/>
          </p:cNvSpPr>
          <p:nvPr>
            <p:ph idx="1"/>
          </p:nvPr>
        </p:nvSpPr>
        <p:spPr>
          <a:xfrm>
            <a:off x="309489" y="1434905"/>
            <a:ext cx="11713699" cy="5310552"/>
          </a:xfrm>
        </p:spPr>
        <p:txBody>
          <a:bodyPr>
            <a:normAutofit/>
          </a:bodyPr>
          <a:lstStyle/>
          <a:p>
            <a:r>
              <a:rPr lang="en-US" b="1" u="sng" dirty="0"/>
              <a:t>Reflect on the content creation and curation process, discussing the challenges faced and lessons learned.</a:t>
            </a:r>
          </a:p>
          <a:p>
            <a:r>
              <a:rPr lang="en-US" dirty="0"/>
              <a:t>Content creation and curation for Balaji Telefilms can be both exciting and challenging. Here are some reflections on the process, along with the challenges faced and lessons learned:</a:t>
            </a:r>
          </a:p>
          <a:p>
            <a:pPr>
              <a:buFont typeface="Wingdings" pitchFamily="2" charset="2"/>
              <a:buChar char="Ø"/>
            </a:pPr>
            <a:r>
              <a:rPr lang="en-US" b="1" u="sng" dirty="0" smtClean="0">
                <a:solidFill>
                  <a:srgbClr val="92D050"/>
                </a:solidFill>
              </a:rPr>
              <a:t>Challenges Faced:</a:t>
            </a:r>
            <a:endParaRPr lang="en-US" u="sng" dirty="0" smtClean="0">
              <a:solidFill>
                <a:srgbClr val="92D050"/>
              </a:solidFill>
            </a:endParaRPr>
          </a:p>
          <a:p>
            <a:pPr marL="400050" indent="-400050">
              <a:buFont typeface="+mj-lt"/>
              <a:buAutoNum type="romanLcPeriod"/>
            </a:pPr>
            <a:r>
              <a:rPr lang="en-US" b="1" dirty="0" smtClean="0"/>
              <a:t>Maintaining Relevance:</a:t>
            </a:r>
            <a:r>
              <a:rPr lang="en-US" dirty="0" smtClean="0"/>
              <a:t> One of the primary challenges was consistently creating content that remained relevant to the diverse audience of </a:t>
            </a:r>
            <a:r>
              <a:rPr lang="en-US" dirty="0" err="1" smtClean="0"/>
              <a:t>Balaji</a:t>
            </a:r>
            <a:r>
              <a:rPr lang="en-US" dirty="0" smtClean="0"/>
              <a:t> </a:t>
            </a:r>
            <a:r>
              <a:rPr lang="en-US" dirty="0" err="1" smtClean="0"/>
              <a:t>Telefilms</a:t>
            </a:r>
            <a:r>
              <a:rPr lang="en-US" dirty="0" smtClean="0"/>
              <a:t>. Balancing content for different shows, genres, and demographics required careful planning and a deep understanding of the audience's preferences.</a:t>
            </a:r>
          </a:p>
          <a:p>
            <a:pPr marL="400050" indent="-400050">
              <a:buFont typeface="+mj-lt"/>
              <a:buAutoNum type="romanLcPeriod"/>
            </a:pPr>
            <a:r>
              <a:rPr lang="en-US" b="1" dirty="0" smtClean="0"/>
              <a:t>Content Diversity:</a:t>
            </a:r>
            <a:r>
              <a:rPr lang="en-US" dirty="0" smtClean="0"/>
              <a:t> </a:t>
            </a:r>
            <a:r>
              <a:rPr lang="en-US" dirty="0" err="1" smtClean="0"/>
              <a:t>Balaji</a:t>
            </a:r>
            <a:r>
              <a:rPr lang="en-US" dirty="0" smtClean="0"/>
              <a:t> </a:t>
            </a:r>
            <a:r>
              <a:rPr lang="en-US" dirty="0" err="1" smtClean="0"/>
              <a:t>Telefilms</a:t>
            </a:r>
            <a:r>
              <a:rPr lang="en-US" dirty="0" smtClean="0"/>
              <a:t> produces a wide range of content, including television shows, films, and digital series. </a:t>
            </a:r>
            <a:r>
              <a:rPr lang="en-US" dirty="0" err="1" smtClean="0"/>
              <a:t>Curating</a:t>
            </a:r>
            <a:r>
              <a:rPr lang="en-US" dirty="0" smtClean="0"/>
              <a:t> a diverse range of content that catered to the preferences of different viewer segments was a constant challenge.</a:t>
            </a:r>
          </a:p>
          <a:p>
            <a:pPr marL="400050" indent="-400050">
              <a:buFont typeface="+mj-lt"/>
              <a:buAutoNum type="romanLcPeriod"/>
            </a:pPr>
            <a:r>
              <a:rPr lang="en-US" b="1" dirty="0" smtClean="0"/>
              <a:t>Engagement vs. Promotion:</a:t>
            </a:r>
            <a:r>
              <a:rPr lang="en-US" dirty="0" smtClean="0"/>
              <a:t> Finding the right balance between engaging content and promotional content was a recurring challenge. While the goal was to engage and entertain, there was also a need to promote upcoming shows and projects without overwhelming the audience.</a:t>
            </a:r>
          </a:p>
          <a:p>
            <a:endParaRPr lang="en-IN" dirty="0"/>
          </a:p>
        </p:txBody>
      </p:sp>
    </p:spTree>
    <p:extLst>
      <p:ext uri="{BB962C8B-B14F-4D97-AF65-F5344CB8AC3E}">
        <p14:creationId xmlns:p14="http://schemas.microsoft.com/office/powerpoint/2010/main" xmlns="" val="402160891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258C3FB5-3CCE-230F-CFAC-265202FFE9EF}"/>
              </a:ext>
            </a:extLst>
          </p:cNvPr>
          <p:cNvSpPr>
            <a:spLocks noGrp="1"/>
          </p:cNvSpPr>
          <p:nvPr>
            <p:ph idx="1"/>
          </p:nvPr>
        </p:nvSpPr>
        <p:spPr>
          <a:xfrm>
            <a:off x="253217" y="126609"/>
            <a:ext cx="11605847" cy="6485206"/>
          </a:xfrm>
        </p:spPr>
        <p:txBody>
          <a:bodyPr>
            <a:normAutofit fontScale="92500" lnSpcReduction="20000"/>
          </a:bodyPr>
          <a:lstStyle/>
          <a:p>
            <a:pPr>
              <a:buFont typeface="Wingdings" pitchFamily="2" charset="2"/>
              <a:buChar char="Ø"/>
            </a:pPr>
            <a:r>
              <a:rPr lang="en-US" b="1" u="sng" dirty="0" smtClean="0">
                <a:solidFill>
                  <a:srgbClr val="92D050"/>
                </a:solidFill>
              </a:rPr>
              <a:t>Lessons Learned:</a:t>
            </a:r>
            <a:endParaRPr lang="en-US" u="sng" dirty="0" smtClean="0">
              <a:solidFill>
                <a:srgbClr val="92D050"/>
              </a:solidFill>
            </a:endParaRPr>
          </a:p>
          <a:p>
            <a:pPr marL="400050" indent="-400050">
              <a:buFont typeface="+mj-lt"/>
              <a:buAutoNum type="romanLcPeriod"/>
            </a:pPr>
            <a:r>
              <a:rPr lang="en-US" b="1" dirty="0" smtClean="0"/>
              <a:t>Audience Insights:</a:t>
            </a:r>
            <a:r>
              <a:rPr lang="en-US" dirty="0" smtClean="0"/>
              <a:t> Understanding the audience's viewing habits, preferences, and trends was essential for crafting content that resonated. Analyzing viewership data and social media engagement helped tailor content to audience expectations.</a:t>
            </a:r>
          </a:p>
          <a:p>
            <a:pPr marL="400050" indent="-400050">
              <a:buFont typeface="+mj-lt"/>
              <a:buAutoNum type="romanLcPeriod"/>
            </a:pPr>
            <a:r>
              <a:rPr lang="en-US" b="1" dirty="0" smtClean="0"/>
              <a:t>Content Customization:</a:t>
            </a:r>
            <a:r>
              <a:rPr lang="en-US" dirty="0" smtClean="0"/>
              <a:t> Tailoring content to different platforms and formats allowed </a:t>
            </a:r>
            <a:r>
              <a:rPr lang="en-US" dirty="0" err="1" smtClean="0"/>
              <a:t>Balaji</a:t>
            </a:r>
            <a:r>
              <a:rPr lang="en-US" dirty="0" smtClean="0"/>
              <a:t> </a:t>
            </a:r>
            <a:r>
              <a:rPr lang="en-US" dirty="0" err="1" smtClean="0"/>
              <a:t>Telefilms</a:t>
            </a:r>
            <a:r>
              <a:rPr lang="en-US" dirty="0" smtClean="0"/>
              <a:t> to maximize engagement. Each platform has its unique dynamics, and adapting content accordingly ensured wider reach and impact.</a:t>
            </a:r>
          </a:p>
          <a:p>
            <a:pPr marL="400050" indent="-400050">
              <a:buFont typeface="+mj-lt"/>
              <a:buAutoNum type="romanLcPeriod"/>
            </a:pPr>
            <a:r>
              <a:rPr lang="en-US" b="1" dirty="0" smtClean="0"/>
              <a:t>Interactive Content:</a:t>
            </a:r>
            <a:r>
              <a:rPr lang="en-US" dirty="0" smtClean="0"/>
              <a:t> Incorporating interactive elements such as polls, quizzes, and Q&amp;A sessions encouraged active participation from the audience. It transformed content consumption into a two-way conversation, enhancing engagement.</a:t>
            </a:r>
          </a:p>
          <a:p>
            <a:pPr marL="400050" indent="-400050">
              <a:buFont typeface="+mj-lt"/>
              <a:buAutoNum type="romanLcPeriod"/>
            </a:pPr>
            <a:r>
              <a:rPr lang="en-US" b="1" dirty="0" smtClean="0"/>
              <a:t>Behind-the-Scenes Glimpses:</a:t>
            </a:r>
            <a:r>
              <a:rPr lang="en-US" dirty="0" smtClean="0"/>
              <a:t> Sharing behind-the-scenes content, including set tours, cast interactions, and bloopers, provided a personal touch and humanized the brand. This approach strengthened the emotional connection with the audience.</a:t>
            </a:r>
          </a:p>
          <a:p>
            <a:pPr marL="400050" indent="-400050">
              <a:buFont typeface="+mj-lt"/>
              <a:buAutoNum type="romanLcPeriod"/>
            </a:pPr>
            <a:r>
              <a:rPr lang="en-US" b="1" dirty="0" smtClean="0"/>
              <a:t>Consistent Branding:</a:t>
            </a:r>
            <a:r>
              <a:rPr lang="en-US" dirty="0" smtClean="0"/>
              <a:t> Maintaining consistent branding elements such as colors, logos, and tone of voice helped reinforce </a:t>
            </a:r>
            <a:r>
              <a:rPr lang="en-US" dirty="0" err="1" smtClean="0"/>
              <a:t>Balaji</a:t>
            </a:r>
            <a:r>
              <a:rPr lang="en-US" dirty="0" smtClean="0"/>
              <a:t> </a:t>
            </a:r>
            <a:r>
              <a:rPr lang="en-US" dirty="0" err="1" smtClean="0"/>
              <a:t>Telefilms'</a:t>
            </a:r>
            <a:r>
              <a:rPr lang="en-US" dirty="0" smtClean="0"/>
              <a:t> identity across different content pieces. It contributed to brand recognition and recall.</a:t>
            </a:r>
          </a:p>
          <a:p>
            <a:pPr marL="400050" indent="-400050">
              <a:buFont typeface="+mj-lt"/>
              <a:buAutoNum type="romanLcPeriod"/>
            </a:pPr>
            <a:r>
              <a:rPr lang="en-US" b="1" dirty="0" smtClean="0"/>
              <a:t>Timely Relevance:</a:t>
            </a:r>
            <a:r>
              <a:rPr lang="en-US" dirty="0" smtClean="0"/>
              <a:t> Capitalizing on current events, festivals, and trends ensured that the content remained timely and relatable. This approach helped maintain the brand's relevance in a fast-paced digital landscape.</a:t>
            </a:r>
          </a:p>
          <a:p>
            <a:pPr>
              <a:buFont typeface="+mj-lt"/>
              <a:buAutoNum type="arabicPeriod"/>
            </a:pPr>
            <a:endParaRPr lang="en-US" dirty="0"/>
          </a:p>
          <a:p>
            <a:pPr marL="0" indent="0">
              <a:buNone/>
            </a:pPr>
            <a:r>
              <a:rPr lang="en-US" dirty="0" smtClean="0"/>
              <a:t>In conclusion, the content creation and </a:t>
            </a:r>
            <a:r>
              <a:rPr lang="en-US" dirty="0" err="1" smtClean="0"/>
              <a:t>curation</a:t>
            </a:r>
            <a:r>
              <a:rPr lang="en-US" dirty="0" smtClean="0"/>
              <a:t> process for </a:t>
            </a:r>
            <a:r>
              <a:rPr lang="en-US" dirty="0" err="1" smtClean="0"/>
              <a:t>Balaji</a:t>
            </a:r>
            <a:r>
              <a:rPr lang="en-US" dirty="0" smtClean="0"/>
              <a:t> </a:t>
            </a:r>
            <a:r>
              <a:rPr lang="en-US" dirty="0" err="1" smtClean="0"/>
              <a:t>Telefilms</a:t>
            </a:r>
            <a:r>
              <a:rPr lang="en-US" dirty="0" smtClean="0"/>
              <a:t> offered valuable insights into effectively engaging audiences, promoting entertainment content, and building a strong brand presence. While challenges like maintaining relevance and balancing engagement with promotion were present, the lessons learned emphasized the significance of audience understanding, content customization, and consistent branding in shaping a successful content strategy. This journey underscored the power of storytelling and interaction in fostering a deeper connection between the brand and its audience.</a:t>
            </a:r>
            <a:endParaRPr lang="en-IN" dirty="0"/>
          </a:p>
        </p:txBody>
      </p:sp>
    </p:spTree>
    <p:extLst>
      <p:ext uri="{BB962C8B-B14F-4D97-AF65-F5344CB8AC3E}">
        <p14:creationId xmlns:p14="http://schemas.microsoft.com/office/powerpoint/2010/main" xmlns="" val="293132885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xmlns="" id="{927436A5-10DD-5932-5A6B-295F3B93473F}"/>
              </a:ext>
            </a:extLst>
          </p:cNvPr>
          <p:cNvPicPr>
            <a:picLocks noGrp="1" noChangeAspect="1"/>
          </p:cNvPicPr>
          <p:nvPr>
            <p:ph idx="1"/>
          </p:nvPr>
        </p:nvPicPr>
        <p:blipFill rotWithShape="1">
          <a:blip r:embed="rId2"/>
          <a:srcRect l="697" t="-1154" r="697" b="1154"/>
          <a:stretch/>
        </p:blipFill>
        <p:spPr>
          <a:xfrm>
            <a:off x="0" y="0"/>
            <a:ext cx="12192000" cy="6703255"/>
          </a:xfrm>
        </p:spPr>
      </p:pic>
    </p:spTree>
    <p:extLst>
      <p:ext uri="{BB962C8B-B14F-4D97-AF65-F5344CB8AC3E}">
        <p14:creationId xmlns:p14="http://schemas.microsoft.com/office/powerpoint/2010/main" xmlns="" val="31734733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5"/>
          <p:cNvSpPr txBox="1">
            <a:spLocks noGrp="1"/>
          </p:cNvSpPr>
          <p:nvPr>
            <p:ph type="title"/>
          </p:nvPr>
        </p:nvSpPr>
        <p:spPr>
          <a:xfrm>
            <a:off x="683394" y="365125"/>
            <a:ext cx="10670406" cy="1325563"/>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90000"/>
              </a:lnSpc>
              <a:spcBef>
                <a:spcPts val="0"/>
              </a:spcBef>
              <a:spcAft>
                <a:spcPts val="0"/>
              </a:spcAft>
              <a:buClr>
                <a:schemeClr val="dk1"/>
              </a:buClr>
              <a:buSzPct val="100000"/>
              <a:buFont typeface="Calibri"/>
              <a:buNone/>
            </a:pPr>
            <a:r>
              <a:rPr lang="en-US"/>
              <a:t/>
            </a:r>
            <a:br>
              <a:rPr lang="en-US"/>
            </a:br>
            <a:r>
              <a:rPr lang="en-US"/>
              <a:t/>
            </a:r>
            <a:br>
              <a:rPr lang="en-US"/>
            </a:br>
            <a:r>
              <a:rPr lang="en-US"/>
              <a:t/>
            </a:r>
            <a:br>
              <a:rPr lang="en-US"/>
            </a:br>
            <a:r>
              <a:rPr lang="en-US"/>
              <a:t/>
            </a:r>
            <a:br>
              <a:rPr lang="en-US"/>
            </a:br>
            <a:r>
              <a:rPr lang="en-US" sz="4900" b="1"/>
              <a:t>Part 1: Brand study, Competitor Analysis &amp; Buyer’s/Audience’s Persona</a:t>
            </a:r>
            <a:r>
              <a:rPr lang="en-US"/>
              <a:t/>
            </a:r>
            <a:br>
              <a:rPr lang="en-US"/>
            </a:br>
            <a:r>
              <a:rPr lang="en-US"/>
              <a:t/>
            </a:r>
            <a:br>
              <a:rPr lang="en-US"/>
            </a:br>
            <a:r>
              <a:rPr lang="en-US"/>
              <a:t/>
            </a:r>
            <a:br>
              <a:rPr lang="en-US"/>
            </a:br>
            <a:r>
              <a:rPr lang="en-US"/>
              <a:t/>
            </a:r>
            <a:br>
              <a:rPr lang="en-US"/>
            </a:br>
            <a:r>
              <a:rPr lang="en-US"/>
              <a:t/>
            </a:r>
            <a:br>
              <a:rPr lang="en-US"/>
            </a:br>
            <a:endParaRPr/>
          </a:p>
        </p:txBody>
      </p:sp>
      <p:sp>
        <p:nvSpPr>
          <p:cNvPr id="110" name="Google Shape;110;p5"/>
          <p:cNvSpPr txBox="1">
            <a:spLocks noGrp="1"/>
          </p:cNvSpPr>
          <p:nvPr>
            <p:ph idx="1"/>
          </p:nvPr>
        </p:nvSpPr>
        <p:spPr>
          <a:xfrm>
            <a:off x="351692" y="1690688"/>
            <a:ext cx="9467557" cy="5085497"/>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ct val="100000"/>
              <a:buChar char="•"/>
            </a:pPr>
            <a:r>
              <a:rPr lang="en-US" sz="2400" b="1" dirty="0"/>
              <a:t>Competitor Analysis</a:t>
            </a:r>
            <a:r>
              <a:rPr lang="en-US" sz="2400" dirty="0"/>
              <a:t>: </a:t>
            </a:r>
            <a:r>
              <a:rPr lang="en-US" sz="2000" dirty="0"/>
              <a:t>Select three competitors operating in the same                                   industry or niche as the chosen brand, examine their USPs and online communication</a:t>
            </a:r>
            <a:r>
              <a:rPr lang="en-US" dirty="0"/>
              <a:t/>
            </a:r>
            <a:br>
              <a:rPr lang="en-US" dirty="0"/>
            </a:br>
            <a:endParaRPr b="0" i="0" dirty="0">
              <a:solidFill>
                <a:srgbClr val="374151"/>
              </a:solidFill>
              <a:latin typeface="Arial"/>
              <a:ea typeface="Arial"/>
              <a:cs typeface="Arial"/>
              <a:sym typeface="Arial"/>
            </a:endParaRPr>
          </a:p>
          <a:p>
            <a:pPr marL="0" lvl="0" indent="-164465" algn="l" rtl="0">
              <a:lnSpc>
                <a:spcPct val="90000"/>
              </a:lnSpc>
              <a:spcBef>
                <a:spcPts val="1000"/>
              </a:spcBef>
              <a:spcAft>
                <a:spcPts val="0"/>
              </a:spcAft>
              <a:buClr>
                <a:srgbClr val="262626"/>
              </a:buClr>
              <a:buSzPct val="100000"/>
              <a:buFont typeface="Noto Sans Symbols"/>
              <a:buChar char="⮚"/>
            </a:pPr>
            <a:r>
              <a:rPr lang="en-US" b="0" i="0" dirty="0">
                <a:solidFill>
                  <a:srgbClr val="262626"/>
                </a:solidFill>
                <a:latin typeface="Arial"/>
                <a:ea typeface="Arial"/>
                <a:cs typeface="Arial"/>
                <a:sym typeface="Arial"/>
              </a:rPr>
              <a:t> </a:t>
            </a:r>
            <a:r>
              <a:rPr lang="en-US" sz="2000" b="0" i="0" dirty="0">
                <a:solidFill>
                  <a:srgbClr val="262626"/>
                </a:solidFill>
                <a:latin typeface="Arial"/>
                <a:ea typeface="Arial"/>
                <a:cs typeface="Arial"/>
                <a:sym typeface="Arial"/>
              </a:rPr>
              <a:t>As of my last update in September 2021, Balaji Telefilms is a prominent Indian media and entertainment company known for its television content production, films, and digital streaming services. To examine its competitors in the Indian media and entertainment industry, I'll</a:t>
            </a:r>
            <a:r>
              <a:rPr lang="en-US" sz="2000" dirty="0">
                <a:solidFill>
                  <a:srgbClr val="262626"/>
                </a:solidFill>
                <a:latin typeface="Arial"/>
                <a:ea typeface="Arial"/>
                <a:cs typeface="Arial"/>
                <a:sym typeface="Arial"/>
              </a:rPr>
              <a:t> </a:t>
            </a:r>
            <a:r>
              <a:rPr lang="en-US" sz="2000" b="0" i="0" dirty="0">
                <a:solidFill>
                  <a:srgbClr val="262626"/>
                </a:solidFill>
                <a:latin typeface="Arial"/>
                <a:ea typeface="Arial"/>
                <a:cs typeface="Arial"/>
                <a:sym typeface="Arial"/>
              </a:rPr>
              <a:t>consider the major players operating in the same niche.</a:t>
            </a:r>
            <a:br>
              <a:rPr lang="en-US" sz="2000" b="0" i="0" dirty="0">
                <a:solidFill>
                  <a:srgbClr val="262626"/>
                </a:solidFill>
                <a:latin typeface="Arial"/>
                <a:ea typeface="Arial"/>
                <a:cs typeface="Arial"/>
                <a:sym typeface="Arial"/>
              </a:rPr>
            </a:br>
            <a:endParaRPr sz="2000" dirty="0">
              <a:solidFill>
                <a:srgbClr val="262626"/>
              </a:solidFill>
            </a:endParaRPr>
          </a:p>
          <a:p>
            <a:pPr marL="0" lvl="0" indent="-164465" algn="l" rtl="0">
              <a:lnSpc>
                <a:spcPct val="90000"/>
              </a:lnSpc>
              <a:spcBef>
                <a:spcPts val="1000"/>
              </a:spcBef>
              <a:spcAft>
                <a:spcPts val="0"/>
              </a:spcAft>
              <a:buClr>
                <a:srgbClr val="262626"/>
              </a:buClr>
              <a:buSzPct val="100000"/>
              <a:buFont typeface="Noto Sans Symbols"/>
              <a:buChar char="⮚"/>
            </a:pPr>
            <a:r>
              <a:rPr lang="en-US" b="0" i="0" dirty="0">
                <a:solidFill>
                  <a:srgbClr val="262626"/>
                </a:solidFill>
                <a:latin typeface="Arial"/>
                <a:ea typeface="Arial"/>
                <a:cs typeface="Arial"/>
                <a:sym typeface="Arial"/>
              </a:rPr>
              <a:t> </a:t>
            </a:r>
            <a:r>
              <a:rPr lang="en-US" sz="2000" b="0" i="0" dirty="0">
                <a:solidFill>
                  <a:srgbClr val="262626"/>
                </a:solidFill>
                <a:latin typeface="Arial"/>
                <a:ea typeface="Arial"/>
                <a:cs typeface="Arial"/>
                <a:sym typeface="Arial"/>
              </a:rPr>
              <a:t>Balaji Telefilms faced competition from several other media production companies in the Indian entertainment industry. Keep in mind that the competitive landscape might have evolved since then, so it's essential to conduct a fresh analysis for the most up-to-date information. Nevertheless, here are three key competitors that Balaji Telefilms might have faced:</a:t>
            </a:r>
            <a:endParaRPr sz="2000" dirty="0">
              <a:solidFill>
                <a:srgbClr val="262626"/>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6"/>
          <p:cNvSpPr txBox="1">
            <a:spLocks noGrp="1"/>
          </p:cNvSpPr>
          <p:nvPr>
            <p:ph type="title"/>
          </p:nvPr>
        </p:nvSpPr>
        <p:spPr>
          <a:xfrm rot="10800000" flipH="1">
            <a:off x="958970" y="-664235"/>
            <a:ext cx="10515600" cy="45719"/>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ct val="100000"/>
              <a:buFont typeface="Calibri"/>
              <a:buNone/>
            </a:pPr>
            <a:endParaRPr/>
          </a:p>
        </p:txBody>
      </p:sp>
      <p:sp>
        <p:nvSpPr>
          <p:cNvPr id="116" name="Google Shape;116;p6"/>
          <p:cNvSpPr txBox="1">
            <a:spLocks noGrp="1"/>
          </p:cNvSpPr>
          <p:nvPr>
            <p:ph idx="1"/>
          </p:nvPr>
        </p:nvSpPr>
        <p:spPr>
          <a:xfrm>
            <a:off x="786442" y="588140"/>
            <a:ext cx="10515600" cy="6062826"/>
          </a:xfrm>
          <a:prstGeom prst="rect">
            <a:avLst/>
          </a:prstGeom>
          <a:noFill/>
          <a:ln>
            <a:noFill/>
          </a:ln>
        </p:spPr>
        <p:txBody>
          <a:bodyPr spcFirstLastPara="1" wrap="square" lIns="91425" tIns="45700" rIns="91425" bIns="45700" anchor="t" anchorCtr="0">
            <a:normAutofit fontScale="70000" lnSpcReduction="20000"/>
          </a:bodyPr>
          <a:lstStyle/>
          <a:p>
            <a:pPr marL="228600" lvl="0" indent="-228600">
              <a:lnSpc>
                <a:spcPct val="90000"/>
              </a:lnSpc>
              <a:spcBef>
                <a:spcPts val="0"/>
              </a:spcBef>
              <a:buClr>
                <a:schemeClr val="dk1"/>
              </a:buClr>
              <a:buSzPct val="100000"/>
              <a:buNone/>
            </a:pPr>
            <a:r>
              <a:rPr lang="en-US" sz="3300" b="1" dirty="0"/>
              <a:t>Competitor </a:t>
            </a:r>
            <a:r>
              <a:rPr lang="en-US" sz="3300" b="1" dirty="0" smtClean="0"/>
              <a:t>1:</a:t>
            </a:r>
            <a:r>
              <a:rPr lang="en-US" sz="3200" u="sng" dirty="0" smtClean="0">
                <a:solidFill>
                  <a:srgbClr val="00B0F0"/>
                </a:solidFill>
              </a:rPr>
              <a:t>https://</a:t>
            </a:r>
            <a:r>
              <a:rPr lang="en-US" sz="3200" u="sng" dirty="0" err="1" smtClean="0">
                <a:solidFill>
                  <a:srgbClr val="00B0F0"/>
                </a:solidFill>
              </a:rPr>
              <a:t>www.zee.com</a:t>
            </a:r>
            <a:endParaRPr sz="3200" dirty="0">
              <a:solidFill>
                <a:srgbClr val="00B0F0"/>
              </a:solidFill>
            </a:endParaRPr>
          </a:p>
          <a:p>
            <a:pPr marL="228600" lvl="0" indent="-228600">
              <a:lnSpc>
                <a:spcPct val="90000"/>
              </a:lnSpc>
              <a:buClr>
                <a:schemeClr val="dk1"/>
              </a:buClr>
              <a:buSzPct val="100000"/>
              <a:buNone/>
            </a:pPr>
            <a:r>
              <a:rPr lang="en-US" sz="3200" dirty="0" smtClean="0">
                <a:solidFill>
                  <a:srgbClr val="7030A0"/>
                </a:solidFill>
              </a:rPr>
              <a:t>             </a:t>
            </a:r>
            <a:r>
              <a:rPr lang="en-US" sz="2600" u="sng" dirty="0" smtClean="0">
                <a:solidFill>
                  <a:srgbClr val="7030A0"/>
                </a:solidFill>
              </a:rPr>
              <a:t>Zee Entertainment Enterprises Limited:</a:t>
            </a:r>
            <a:endParaRPr sz="2600" u="sng" dirty="0">
              <a:solidFill>
                <a:srgbClr val="7030A0"/>
              </a:solidFill>
            </a:endParaRPr>
          </a:p>
          <a:p>
            <a:pPr marL="228600" lvl="0" indent="-228600" algn="l" rtl="0">
              <a:lnSpc>
                <a:spcPct val="90000"/>
              </a:lnSpc>
              <a:spcBef>
                <a:spcPts val="1000"/>
              </a:spcBef>
              <a:spcAft>
                <a:spcPts val="0"/>
              </a:spcAft>
              <a:buClr>
                <a:schemeClr val="accent1"/>
              </a:buClr>
              <a:buSzPct val="100000"/>
              <a:buNone/>
            </a:pPr>
            <a:r>
              <a:rPr lang="en-US" sz="3200" b="1" dirty="0">
                <a:solidFill>
                  <a:schemeClr val="accent1"/>
                </a:solidFill>
              </a:rPr>
              <a:t>USP: </a:t>
            </a:r>
            <a:r>
              <a:rPr lang="en-US" sz="3200" dirty="0"/>
              <a:t>Zee is one of India's largest media and entertainment conglomerates, known for its diverse portfolio of television channels across multiple languages and genres. Their USP may revolve around providing a wide array of content options catering to various audience segments.</a:t>
            </a:r>
            <a:br>
              <a:rPr lang="en-US" sz="3200" dirty="0"/>
            </a:br>
            <a:endParaRPr dirty="0"/>
          </a:p>
          <a:p>
            <a:pPr marL="228600" lvl="0" indent="-228600" algn="l" rtl="0">
              <a:lnSpc>
                <a:spcPct val="90000"/>
              </a:lnSpc>
              <a:spcBef>
                <a:spcPts val="1000"/>
              </a:spcBef>
              <a:spcAft>
                <a:spcPts val="0"/>
              </a:spcAft>
              <a:buClr>
                <a:schemeClr val="accent1"/>
              </a:buClr>
              <a:buSzPct val="100000"/>
              <a:buNone/>
            </a:pPr>
            <a:r>
              <a:rPr lang="en-US" sz="3200" b="1" dirty="0">
                <a:solidFill>
                  <a:schemeClr val="accent1"/>
                </a:solidFill>
              </a:rPr>
              <a:t>Communication: </a:t>
            </a:r>
            <a:r>
              <a:rPr lang="en-US" sz="3200" dirty="0"/>
              <a:t>Zee Entertainment leverages its official website, social media channels, and ZEE5 (their digital streaming platform) to promote their shows, movies, and special events. They may use engaging content, trailers, and teasers to create buzz around their offerings and interact with their audience through interactive campaigns</a:t>
            </a:r>
            <a:br>
              <a:rPr lang="en-US" sz="3200" dirty="0"/>
            </a:br>
            <a:endParaRPr sz="3200" b="1" dirty="0">
              <a:solidFill>
                <a:schemeClr val="accent1"/>
              </a:solidFill>
            </a:endParaRPr>
          </a:p>
          <a:p>
            <a:pPr marL="228600" lvl="0" indent="-228600" algn="l" rtl="0">
              <a:lnSpc>
                <a:spcPct val="90000"/>
              </a:lnSpc>
              <a:spcBef>
                <a:spcPts val="1000"/>
              </a:spcBef>
              <a:spcAft>
                <a:spcPts val="0"/>
              </a:spcAft>
              <a:buClr>
                <a:schemeClr val="dk1"/>
              </a:buClr>
              <a:buSzPct val="100000"/>
              <a:buNone/>
            </a:pPr>
            <a:r>
              <a:rPr lang="en-US" sz="3300" b="1" dirty="0"/>
              <a:t>Competitor 2: </a:t>
            </a:r>
            <a:r>
              <a:rPr lang="en-US" sz="3200" u="sng" dirty="0">
                <a:solidFill>
                  <a:srgbClr val="00B0F0"/>
                </a:solidFill>
              </a:rPr>
              <a:t>https://www.disneystar.com</a:t>
            </a:r>
            <a:endParaRPr sz="3200" dirty="0">
              <a:solidFill>
                <a:srgbClr val="00B0F0"/>
              </a:solidFill>
            </a:endParaRPr>
          </a:p>
          <a:p>
            <a:pPr marL="228600" lvl="0" indent="-228600" algn="l" rtl="0">
              <a:lnSpc>
                <a:spcPct val="90000"/>
              </a:lnSpc>
              <a:spcBef>
                <a:spcPts val="1000"/>
              </a:spcBef>
              <a:spcAft>
                <a:spcPts val="0"/>
              </a:spcAft>
              <a:buClr>
                <a:schemeClr val="dk1"/>
              </a:buClr>
              <a:buSzPct val="100000"/>
              <a:buNone/>
            </a:pPr>
            <a:r>
              <a:rPr lang="en-US" sz="3200" dirty="0"/>
              <a:t>             </a:t>
            </a:r>
            <a:r>
              <a:rPr lang="en-US" sz="2600" u="sng" dirty="0">
                <a:solidFill>
                  <a:srgbClr val="7030A0"/>
                </a:solidFill>
              </a:rPr>
              <a:t>Star India (A subsidiary of The Walt Disney Company):</a:t>
            </a:r>
            <a:r>
              <a:rPr lang="en-US" sz="2600" u="sng" dirty="0">
                <a:solidFill>
                  <a:srgbClr val="00B0F0"/>
                </a:solidFill>
              </a:rPr>
              <a:t/>
            </a:r>
            <a:br>
              <a:rPr lang="en-US" sz="2600" u="sng" dirty="0">
                <a:solidFill>
                  <a:srgbClr val="00B0F0"/>
                </a:solidFill>
              </a:rPr>
            </a:br>
            <a:endParaRPr sz="2600" u="sng" dirty="0">
              <a:solidFill>
                <a:srgbClr val="00B0F0"/>
              </a:solidFill>
            </a:endParaRPr>
          </a:p>
          <a:p>
            <a:pPr marL="228600" lvl="0" indent="-228600" algn="l" rtl="0">
              <a:lnSpc>
                <a:spcPct val="90000"/>
              </a:lnSpc>
              <a:spcBef>
                <a:spcPts val="1000"/>
              </a:spcBef>
              <a:spcAft>
                <a:spcPts val="0"/>
              </a:spcAft>
              <a:buClr>
                <a:schemeClr val="accent1"/>
              </a:buClr>
              <a:buSzPct val="100000"/>
              <a:buNone/>
            </a:pPr>
            <a:r>
              <a:rPr lang="en-US" sz="3200" b="1" dirty="0">
                <a:solidFill>
                  <a:schemeClr val="accent1"/>
                </a:solidFill>
              </a:rPr>
              <a:t>USP: </a:t>
            </a:r>
            <a:r>
              <a:rPr lang="en-US" sz="3200" dirty="0"/>
              <a:t>Star India is a leading media conglomerate in India with a vast network of television channels and a popular digital platform, Disney+ </a:t>
            </a:r>
            <a:r>
              <a:rPr lang="en-US" sz="3200" dirty="0" err="1"/>
              <a:t>Hotstar</a:t>
            </a:r>
            <a:r>
              <a:rPr lang="en-US" sz="3200" dirty="0"/>
              <a:t>. Their USP may include a blend of premium content, exclusive sports rights (such as IPL cricket), and access to a vast library of Disney content.</a:t>
            </a:r>
            <a:endParaRPr sz="3300" dirty="0">
              <a:solidFill>
                <a:schemeClr val="accent1"/>
              </a:solidFill>
            </a:endParaRPr>
          </a:p>
          <a:p>
            <a:pPr marL="228600" lvl="0" indent="-90804" algn="l" rtl="0">
              <a:lnSpc>
                <a:spcPct val="90000"/>
              </a:lnSpc>
              <a:spcBef>
                <a:spcPts val="1000"/>
              </a:spcBef>
              <a:spcAft>
                <a:spcPts val="0"/>
              </a:spcAft>
              <a:buClr>
                <a:schemeClr val="dk1"/>
              </a:buClr>
              <a:buSzPct val="100000"/>
              <a:buNone/>
            </a:pPr>
            <a:endParaRPr b="0" i="0" dirty="0">
              <a:solidFill>
                <a:srgbClr val="374151"/>
              </a:solidFill>
              <a:latin typeface="Arial"/>
              <a:ea typeface="Arial"/>
              <a:cs typeface="Arial"/>
              <a:sym typeface="Arial"/>
            </a:endParaRPr>
          </a:p>
          <a:p>
            <a:pPr marL="228600" lvl="0" indent="-90804" algn="l" rtl="0">
              <a:lnSpc>
                <a:spcPct val="90000"/>
              </a:lnSpc>
              <a:spcBef>
                <a:spcPts val="1000"/>
              </a:spcBef>
              <a:spcAft>
                <a:spcPts val="0"/>
              </a:spcAft>
              <a:buClr>
                <a:schemeClr val="dk1"/>
              </a:buClr>
              <a:buSzPct val="100000"/>
              <a:buNone/>
            </a:pPr>
            <a:endParaRPr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2" name="Google Shape;122;p7"/>
          <p:cNvSpPr txBox="1">
            <a:spLocks noGrp="1"/>
          </p:cNvSpPr>
          <p:nvPr>
            <p:ph idx="1"/>
          </p:nvPr>
        </p:nvSpPr>
        <p:spPr>
          <a:xfrm>
            <a:off x="295422" y="448573"/>
            <a:ext cx="11032499" cy="6262777"/>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accent1"/>
              </a:buClr>
              <a:buSzPct val="100000"/>
              <a:buChar char="•"/>
            </a:pPr>
            <a:r>
              <a:rPr lang="en-US" b="1" dirty="0">
                <a:solidFill>
                  <a:schemeClr val="accent1"/>
                </a:solidFill>
              </a:rPr>
              <a:t>Communication: </a:t>
            </a:r>
            <a:r>
              <a:rPr lang="en-US" dirty="0"/>
              <a:t>Star India's online communication strategy focuses on leveraging its website, social media presence, and Disney+ </a:t>
            </a:r>
            <a:r>
              <a:rPr lang="en-US" dirty="0" err="1"/>
              <a:t>Hotstar</a:t>
            </a:r>
            <a:r>
              <a:rPr lang="en-US" dirty="0"/>
              <a:t> platform to engage with viewers. They might utilize live streaming of events, social media contests, and exclusive sneak peeks to generate excitement and drive subscriptions.</a:t>
            </a:r>
          </a:p>
          <a:p>
            <a:pPr marL="228600" lvl="0" indent="-228600" algn="l" rtl="0">
              <a:lnSpc>
                <a:spcPct val="90000"/>
              </a:lnSpc>
              <a:spcBef>
                <a:spcPts val="0"/>
              </a:spcBef>
              <a:spcAft>
                <a:spcPts val="0"/>
              </a:spcAft>
              <a:buClr>
                <a:schemeClr val="accent1"/>
              </a:buClr>
              <a:buSzPct val="100000"/>
              <a:buChar char="•"/>
            </a:pPr>
            <a:endParaRPr dirty="0"/>
          </a:p>
          <a:p>
            <a:pPr marL="228600" lvl="0" indent="-228600" algn="l" rtl="0">
              <a:lnSpc>
                <a:spcPct val="90000"/>
              </a:lnSpc>
              <a:spcBef>
                <a:spcPts val="1000"/>
              </a:spcBef>
              <a:spcAft>
                <a:spcPts val="0"/>
              </a:spcAft>
              <a:buClr>
                <a:schemeClr val="dk1"/>
              </a:buClr>
              <a:buSzPct val="100000"/>
              <a:buNone/>
            </a:pPr>
            <a:r>
              <a:rPr lang="en-US" b="1" dirty="0"/>
              <a:t>Competitor 3: </a:t>
            </a:r>
            <a:r>
              <a:rPr lang="en-US" u="sng" dirty="0">
                <a:solidFill>
                  <a:srgbClr val="00B0F0"/>
                </a:solidFill>
              </a:rPr>
              <a:t>https://www.sonypicturesnetworks.com/&amp;</a:t>
            </a:r>
            <a:r>
              <a:rPr lang="en-US" u="sng" dirty="0" smtClean="0">
                <a:solidFill>
                  <a:srgbClr val="00B0F0"/>
                </a:solidFill>
              </a:rPr>
              <a:t>ved</a:t>
            </a:r>
            <a:endParaRPr b="1" dirty="0">
              <a:solidFill>
                <a:srgbClr val="00B0F0"/>
              </a:solidFill>
            </a:endParaRPr>
          </a:p>
          <a:p>
            <a:pPr marL="228600" lvl="0" indent="-228600" algn="l" rtl="0">
              <a:lnSpc>
                <a:spcPct val="90000"/>
              </a:lnSpc>
              <a:spcBef>
                <a:spcPts val="1000"/>
              </a:spcBef>
              <a:spcAft>
                <a:spcPts val="0"/>
              </a:spcAft>
              <a:buClr>
                <a:schemeClr val="dk1"/>
              </a:buClr>
              <a:buSzPct val="100000"/>
              <a:buNone/>
            </a:pPr>
            <a:r>
              <a:rPr lang="en-US" sz="2000" b="1" dirty="0">
                <a:solidFill>
                  <a:srgbClr val="00B0F0"/>
                </a:solidFill>
              </a:rPr>
              <a:t>             </a:t>
            </a:r>
            <a:r>
              <a:rPr lang="en-US" sz="2000" u="sng" dirty="0">
                <a:solidFill>
                  <a:srgbClr val="7030A0"/>
                </a:solidFill>
              </a:rPr>
              <a:t>Sony Pictures Networks India:</a:t>
            </a:r>
            <a:r>
              <a:rPr lang="en-US" u="sng" dirty="0">
                <a:solidFill>
                  <a:srgbClr val="FF0000"/>
                </a:solidFill>
              </a:rPr>
              <a:t/>
            </a:r>
            <a:br>
              <a:rPr lang="en-US" u="sng" dirty="0">
                <a:solidFill>
                  <a:srgbClr val="FF0000"/>
                </a:solidFill>
              </a:rPr>
            </a:br>
            <a:endParaRPr b="1" u="sng" dirty="0">
              <a:solidFill>
                <a:srgbClr val="FF0000"/>
              </a:solidFill>
            </a:endParaRPr>
          </a:p>
          <a:p>
            <a:pPr marL="228600" lvl="0" indent="-228600" algn="l" rtl="0">
              <a:lnSpc>
                <a:spcPct val="90000"/>
              </a:lnSpc>
              <a:spcBef>
                <a:spcPts val="1000"/>
              </a:spcBef>
              <a:spcAft>
                <a:spcPts val="0"/>
              </a:spcAft>
              <a:buClr>
                <a:schemeClr val="accent1"/>
              </a:buClr>
              <a:buSzPct val="100000"/>
              <a:buNone/>
            </a:pPr>
            <a:r>
              <a:rPr lang="en-US" b="1" dirty="0">
                <a:solidFill>
                  <a:schemeClr val="accent1"/>
                </a:solidFill>
              </a:rPr>
              <a:t>USP: </a:t>
            </a:r>
            <a:r>
              <a:rPr lang="en-US" dirty="0"/>
              <a:t>Sony Pictures Networks India is a major player in the Indian television industry, offering a mix of sports, entertainment, and movie channels. Their USP may lie in their strong sports portfolio, high-quality production values for shows and movies, and a diverse range of content genres.</a:t>
            </a:r>
            <a:br>
              <a:rPr lang="en-US" dirty="0"/>
            </a:br>
            <a:endParaRPr dirty="0"/>
          </a:p>
          <a:p>
            <a:pPr marL="228600" lvl="0" indent="-228600" algn="l" rtl="0">
              <a:lnSpc>
                <a:spcPct val="90000"/>
              </a:lnSpc>
              <a:spcBef>
                <a:spcPts val="1000"/>
              </a:spcBef>
              <a:spcAft>
                <a:spcPts val="0"/>
              </a:spcAft>
              <a:buClr>
                <a:schemeClr val="accent1"/>
              </a:buClr>
              <a:buSzPct val="100000"/>
              <a:buNone/>
            </a:pPr>
            <a:r>
              <a:rPr lang="en-US" b="1" dirty="0">
                <a:solidFill>
                  <a:schemeClr val="accent1"/>
                </a:solidFill>
              </a:rPr>
              <a:t>Communication: </a:t>
            </a:r>
            <a:r>
              <a:rPr lang="en-US" dirty="0"/>
              <a:t>Online Communication: Sony Pictures Networks India likely uses its website, social media platforms, and Sony LIV (their digital platform) to interact with their audience. They might employ innovative marketing campaigns, behind-the-scenes content, and interactive polls to keep their viewers engaged.</a:t>
            </a:r>
            <a:endParaRPr dirty="0"/>
          </a:p>
          <a:p>
            <a:pPr marL="228600" lvl="0" indent="-228600" algn="l" rtl="0">
              <a:lnSpc>
                <a:spcPct val="90000"/>
              </a:lnSpc>
              <a:spcBef>
                <a:spcPts val="1000"/>
              </a:spcBef>
              <a:spcAft>
                <a:spcPts val="0"/>
              </a:spcAft>
              <a:buClr>
                <a:schemeClr val="dk1"/>
              </a:buClr>
              <a:buSzPct val="100000"/>
              <a:buChar char="•"/>
            </a:pPr>
            <a:r>
              <a:rPr lang="en-US" dirty="0"/>
              <a:t>For the most current information on Balaji Telefilms and its competitors' USPs and online communication strategies, I recommend conducting up-to-date market research and visiting the official websites and social media accounts of each company. This will help you gain valuable insights into their latest offerings and promotional approaches in the rapidly evolving entertainment industry.</a:t>
            </a:r>
            <a:endParaRPr dirty="0"/>
          </a:p>
          <a:p>
            <a:pPr marL="228600" lvl="0" indent="-77470" algn="l" rtl="0">
              <a:lnSpc>
                <a:spcPct val="90000"/>
              </a:lnSpc>
              <a:spcBef>
                <a:spcPts val="1000"/>
              </a:spcBef>
              <a:spcAft>
                <a:spcPts val="0"/>
              </a:spcAft>
              <a:buClr>
                <a:schemeClr val="dk1"/>
              </a:buClr>
              <a:buSzPct val="100000"/>
              <a:buNone/>
            </a:pPr>
            <a:endParaRPr b="1" dirty="0"/>
          </a:p>
          <a:p>
            <a:pPr marL="228600" lvl="0" indent="-77470" algn="l" rtl="0">
              <a:lnSpc>
                <a:spcPct val="90000"/>
              </a:lnSpc>
              <a:spcBef>
                <a:spcPts val="1000"/>
              </a:spcBef>
              <a:spcAft>
                <a:spcPts val="0"/>
              </a:spcAft>
              <a:buClr>
                <a:schemeClr val="dk1"/>
              </a:buClr>
              <a:buSzPct val="100000"/>
              <a:buNone/>
            </a:pPr>
            <a:endParaRPr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8"/>
          <p:cNvSpPr txBox="1">
            <a:spLocks noGrp="1"/>
          </p:cNvSpPr>
          <p:nvPr>
            <p:ph type="title"/>
          </p:nvPr>
        </p:nvSpPr>
        <p:spPr>
          <a:xfrm>
            <a:off x="690113" y="365125"/>
            <a:ext cx="10663687" cy="1325563"/>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90000"/>
              </a:lnSpc>
              <a:spcBef>
                <a:spcPts val="0"/>
              </a:spcBef>
              <a:spcAft>
                <a:spcPts val="0"/>
              </a:spcAft>
              <a:buClr>
                <a:srgbClr val="434343"/>
              </a:buClr>
              <a:buSzPct val="100000"/>
              <a:buFont typeface="Calibri"/>
              <a:buNone/>
            </a:pPr>
            <a:r>
              <a:rPr lang="en-US" b="1">
                <a:solidFill>
                  <a:srgbClr val="434343"/>
                </a:solidFill>
              </a:rPr>
              <a:t>Part 1: Brand study, Competitor Analysis &amp; Buyer’s/Audience’s Persona</a:t>
            </a:r>
            <a:r>
              <a:rPr lang="en-US"/>
              <a:t/>
            </a:r>
            <a:br>
              <a:rPr lang="en-US"/>
            </a:br>
            <a:endParaRPr/>
          </a:p>
        </p:txBody>
      </p:sp>
      <p:sp>
        <p:nvSpPr>
          <p:cNvPr id="128" name="Google Shape;128;p8"/>
          <p:cNvSpPr txBox="1">
            <a:spLocks noGrp="1"/>
          </p:cNvSpPr>
          <p:nvPr>
            <p:ph idx="1"/>
          </p:nvPr>
        </p:nvSpPr>
        <p:spPr>
          <a:xfrm>
            <a:off x="182881" y="1308295"/>
            <a:ext cx="6386732" cy="5416062"/>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ct val="100000"/>
              <a:buNone/>
            </a:pPr>
            <a:endParaRPr sz="2400" dirty="0"/>
          </a:p>
          <a:p>
            <a:pPr marL="457200" lvl="0" indent="-317500" algn="l" rtl="0">
              <a:lnSpc>
                <a:spcPct val="90000"/>
              </a:lnSpc>
              <a:spcBef>
                <a:spcPts val="0"/>
              </a:spcBef>
              <a:spcAft>
                <a:spcPts val="0"/>
              </a:spcAft>
              <a:buClr>
                <a:schemeClr val="dk1"/>
              </a:buClr>
              <a:buSzPct val="58823"/>
              <a:buChar char="●"/>
            </a:pPr>
            <a:r>
              <a:rPr lang="en-US" sz="2400" b="1" dirty="0"/>
              <a:t>Buyer's/Audience's Persona</a:t>
            </a:r>
            <a:r>
              <a:rPr lang="en-US" b="1" dirty="0"/>
              <a:t>:</a:t>
            </a:r>
            <a:r>
              <a:rPr lang="en-US" dirty="0"/>
              <a:t> </a:t>
            </a:r>
            <a:r>
              <a:rPr lang="en-US" sz="2000" dirty="0"/>
              <a:t>Clearly define the target audience for the chosen brand. Consider demographics, psychographics, behaviors, and interests.</a:t>
            </a:r>
            <a:r>
              <a:rPr lang="en-US" dirty="0"/>
              <a:t/>
            </a:r>
            <a:br>
              <a:rPr lang="en-US" dirty="0"/>
            </a:br>
            <a:endParaRPr dirty="0"/>
          </a:p>
          <a:p>
            <a:pPr marL="457200" lvl="0" indent="-317500" algn="l" rtl="0">
              <a:lnSpc>
                <a:spcPct val="90000"/>
              </a:lnSpc>
              <a:spcBef>
                <a:spcPts val="0"/>
              </a:spcBef>
              <a:spcAft>
                <a:spcPts val="0"/>
              </a:spcAft>
              <a:buClr>
                <a:schemeClr val="dk1"/>
              </a:buClr>
              <a:buSzPct val="58823"/>
              <a:buChar char="●"/>
            </a:pPr>
            <a:r>
              <a:rPr lang="en-US" sz="2000" dirty="0"/>
              <a:t>Balaji Telefilms is an Indian television and film production company known for its diverse array of entertainment content. To clearly define the target audience for Balaji Telefilms, we should consider several factors, including demographics, psychographics, behaviors, and interests. Keep in mind that the information below is based on the knowledge available up to September 2021, and there might have been some changes in their content strategy and audience targeting after that.</a:t>
            </a:r>
            <a:endParaRPr sz="2000" dirty="0"/>
          </a:p>
          <a:p>
            <a:pPr marL="228600" lvl="0" indent="-77470" algn="l" rtl="0">
              <a:lnSpc>
                <a:spcPct val="90000"/>
              </a:lnSpc>
              <a:spcBef>
                <a:spcPts val="1000"/>
              </a:spcBef>
              <a:spcAft>
                <a:spcPts val="0"/>
              </a:spcAft>
              <a:buClr>
                <a:schemeClr val="dk1"/>
              </a:buClr>
              <a:buSzPct val="100000"/>
              <a:buNone/>
            </a:pPr>
            <a:endParaRPr dirty="0"/>
          </a:p>
        </p:txBody>
      </p:sp>
      <p:pic>
        <p:nvPicPr>
          <p:cNvPr id="3" name="Picture 2">
            <a:extLst>
              <a:ext uri="{FF2B5EF4-FFF2-40B4-BE49-F238E27FC236}">
                <a16:creationId xmlns:a16="http://schemas.microsoft.com/office/drawing/2014/main" xmlns="" id="{227ADA24-575C-21A4-3283-9B636A07CD88}"/>
              </a:ext>
            </a:extLst>
          </p:cNvPr>
          <p:cNvPicPr>
            <a:picLocks noChangeAspect="1"/>
          </p:cNvPicPr>
          <p:nvPr/>
        </p:nvPicPr>
        <p:blipFill>
          <a:blip r:embed="rId3"/>
          <a:stretch>
            <a:fillRect/>
          </a:stretch>
        </p:blipFill>
        <p:spPr>
          <a:xfrm>
            <a:off x="6443003" y="1420837"/>
            <a:ext cx="5636456" cy="5072037"/>
          </a:xfrm>
          <a:prstGeom prst="rect">
            <a:avLst/>
          </a:prstGeom>
        </p:spPr>
      </p:pic>
    </p:spTree>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xmlns="" name="Facet" id="{C0C680CD-088A-49FC-A102-D699147F32B2}" vid="{CFBC31BA-B70F-4F30-BCAA-4F3011E16C4D}"/>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Facet</Template>
  <TotalTime>1417</TotalTime>
  <Words>4491</Words>
  <Application>Microsoft Office PowerPoint</Application>
  <PresentationFormat>Custom</PresentationFormat>
  <Paragraphs>318</Paragraphs>
  <Slides>52</Slides>
  <Notes>26</Notes>
  <HiddenSlides>0</HiddenSlides>
  <MMClips>1</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52</vt:i4>
      </vt:variant>
    </vt:vector>
  </HeadingPairs>
  <TitlesOfParts>
    <vt:vector size="62" baseType="lpstr">
      <vt:lpstr>Arial</vt:lpstr>
      <vt:lpstr>Bodoni MT Black</vt:lpstr>
      <vt:lpstr>Trebuchet MS</vt:lpstr>
      <vt:lpstr>Calibri</vt:lpstr>
      <vt:lpstr>Wingdings 3</vt:lpstr>
      <vt:lpstr>Noto Sans Symbols</vt:lpstr>
      <vt:lpstr>Wingdings</vt:lpstr>
      <vt:lpstr>Roboto</vt:lpstr>
      <vt:lpstr>Söhne</vt:lpstr>
      <vt:lpstr>Facet</vt:lpstr>
      <vt:lpstr>Comprehensive Digital Marketing                    Project Work</vt:lpstr>
      <vt:lpstr>Slide 2</vt:lpstr>
      <vt:lpstr>Part 1: Brand study, Competitor Analysis &amp;                               Buyer’s/Audience’s Persona </vt:lpstr>
      <vt:lpstr>Slide 4</vt:lpstr>
      <vt:lpstr>Part 1: Brand study, Competitor Analysis &amp;Buyer’s/Audience’s Persona </vt:lpstr>
      <vt:lpstr>    Part 1: Brand study, Competitor Analysis &amp; Buyer’s/Audience’s Persona     </vt:lpstr>
      <vt:lpstr>Slide 7</vt:lpstr>
      <vt:lpstr>Slide 8</vt:lpstr>
      <vt:lpstr>Part 1: Brand study, Competitor Analysis &amp; Buyer’s/Audience’s Persona </vt:lpstr>
      <vt:lpstr>Slide 10</vt:lpstr>
      <vt:lpstr>  `</vt:lpstr>
      <vt:lpstr>Part 2: SEO &amp; Keyword Research</vt:lpstr>
      <vt:lpstr>Slide 13</vt:lpstr>
      <vt:lpstr>Slide 14</vt:lpstr>
      <vt:lpstr>Slide 15</vt:lpstr>
      <vt:lpstr>Slide 16</vt:lpstr>
      <vt:lpstr>Slide 17</vt:lpstr>
      <vt:lpstr>Keyword Research:</vt:lpstr>
      <vt:lpstr>Slide 19</vt:lpstr>
      <vt:lpstr>Slide 20</vt:lpstr>
      <vt:lpstr>On page Optimization: Meta Tag optimization &amp; content optimization</vt:lpstr>
      <vt:lpstr>Slide 22</vt:lpstr>
      <vt:lpstr> Content Calendar Example </vt:lpstr>
      <vt:lpstr>Part 3: Content Ideas and Marketing Strategies</vt:lpstr>
      <vt:lpstr>Slide 25</vt:lpstr>
      <vt:lpstr>Slide 26</vt:lpstr>
      <vt:lpstr>Slide 27</vt:lpstr>
      <vt:lpstr>Part 3: Content Ideas and Marketing Strategies</vt:lpstr>
      <vt:lpstr>Slide 29</vt:lpstr>
      <vt:lpstr>Part 4: Content Creation and Curation (Post creations, Designs/Video Editing, Ad Campaigns over Social Media and Email Ideation and Creation)</vt:lpstr>
      <vt:lpstr>Slide 31</vt:lpstr>
      <vt:lpstr>Slide 32</vt:lpstr>
      <vt:lpstr>Slide 33</vt:lpstr>
      <vt:lpstr>Post Creation:</vt:lpstr>
      <vt:lpstr>Slide 35</vt:lpstr>
      <vt:lpstr>Slide 36</vt:lpstr>
      <vt:lpstr>Part 4: Content Creation and Curation (Post creations, Designs/Video Editing, Ad Campaigns over Social Media and Email Ideation and Creation)</vt:lpstr>
      <vt:lpstr>Slide 38</vt:lpstr>
      <vt:lpstr>Slide 39</vt:lpstr>
      <vt:lpstr>Slide 40</vt:lpstr>
      <vt:lpstr>Slide 41</vt:lpstr>
      <vt:lpstr>Slide 42</vt:lpstr>
      <vt:lpstr>Part 4: Content Creation and Curation (Post creations, Designs/Video Editing, Ad Campaigns over Social Media and Email Ideation and Creation)</vt:lpstr>
      <vt:lpstr>Part 4: Content Creation and Curation (Post creations, Designs/Video Editing, Ad Campaigns over Social Media and Email Ideation and Creation)</vt:lpstr>
      <vt:lpstr>Slide 45</vt:lpstr>
      <vt:lpstr>Slide 46</vt:lpstr>
      <vt:lpstr>Part 4: Content Creation and Curation (Post creations, Designs/Video Editing, Ad Campaigns over Social Media and Email Ideation and Creation)</vt:lpstr>
      <vt:lpstr>Email Ad Campaign 1 - Brand Awareness (insert emailer image) balajiteleflimbrandawareness@gmail.com </vt:lpstr>
      <vt:lpstr>Email Ad Campaign 2 - Lead Generation (insert emailer image)</vt:lpstr>
      <vt:lpstr>Part 4: Content Creation and Curation (Post creations, Designs/Video Editing, Ad Campaigns over Social Media and Email Ideation and Creation)</vt:lpstr>
      <vt:lpstr>Slide 51</vt:lpstr>
      <vt:lpstr>Slide 52</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Comprehensive Digital Marketing                    Project Work</dc:title>
  <dc:creator>Seshu Kuchu</dc:creator>
  <cp:lastModifiedBy>revanth makena</cp:lastModifiedBy>
  <cp:revision>65</cp:revision>
  <dcterms:created xsi:type="dcterms:W3CDTF">2023-07-20T14:59:39Z</dcterms:created>
  <dcterms:modified xsi:type="dcterms:W3CDTF">2023-08-04T17:08:46Z</dcterms:modified>
</cp:coreProperties>
</file>